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4" r:id="rId2"/>
    <p:sldId id="256" r:id="rId3"/>
    <p:sldId id="257" r:id="rId4"/>
    <p:sldId id="275" r:id="rId5"/>
    <p:sldId id="301" r:id="rId6"/>
    <p:sldId id="302" r:id="rId7"/>
    <p:sldId id="303" r:id="rId8"/>
    <p:sldId id="304" r:id="rId9"/>
    <p:sldId id="307" r:id="rId10"/>
    <p:sldId id="308" r:id="rId11"/>
    <p:sldId id="280" r:id="rId12"/>
    <p:sldId id="267" r:id="rId13"/>
    <p:sldId id="309" r:id="rId14"/>
    <p:sldId id="310" r:id="rId15"/>
    <p:sldId id="311" r:id="rId16"/>
    <p:sldId id="312" r:id="rId17"/>
    <p:sldId id="313" r:id="rId18"/>
    <p:sldId id="314" r:id="rId19"/>
    <p:sldId id="315" r:id="rId20"/>
    <p:sldId id="316" r:id="rId21"/>
    <p:sldId id="317" r:id="rId22"/>
    <p:sldId id="318" r:id="rId23"/>
    <p:sldId id="319" r:id="rId24"/>
    <p:sldId id="320" r:id="rId25"/>
    <p:sldId id="321" r:id="rId26"/>
    <p:sldId id="323" r:id="rId27"/>
    <p:sldId id="327" r:id="rId28"/>
    <p:sldId id="324" r:id="rId29"/>
    <p:sldId id="325" r:id="rId30"/>
    <p:sldId id="326" r:id="rId31"/>
    <p:sldId id="329" r:id="rId32"/>
    <p:sldId id="330" r:id="rId33"/>
    <p:sldId id="331" r:id="rId34"/>
    <p:sldId id="332" r:id="rId35"/>
    <p:sldId id="333" r:id="rId36"/>
    <p:sldId id="335" r:id="rId37"/>
    <p:sldId id="336" r:id="rId38"/>
    <p:sldId id="337" r:id="rId39"/>
    <p:sldId id="334" r:id="rId40"/>
    <p:sldId id="322" r:id="rId41"/>
    <p:sldId id="328"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5" d="100"/>
          <a:sy n="75" d="100"/>
        </p:scale>
        <p:origin x="874"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5129FB-BCBD-4B35-816C-CFE31C9832D7}" type="doc">
      <dgm:prSet loTypeId="urn:microsoft.com/office/officeart/2005/8/layout/orgChart1" loCatId="hierarchy" qsTypeId="urn:microsoft.com/office/officeart/2005/8/quickstyle/simple1" qsCatId="simple" csTypeId="urn:microsoft.com/office/officeart/2005/8/colors/colorful5" csCatId="colorful" phldr="1"/>
      <dgm:spPr/>
      <dgm:t>
        <a:bodyPr/>
        <a:lstStyle/>
        <a:p>
          <a:endParaRPr lang="en-IN"/>
        </a:p>
      </dgm:t>
    </dgm:pt>
    <dgm:pt modelId="{FB7943EF-84AB-42B7-BED0-A04A28E1FC8E}">
      <dgm:prSet phldrT="[Text]"/>
      <dgm:spPr/>
      <dgm:t>
        <a:bodyPr/>
        <a:lstStyle/>
        <a:p>
          <a:r>
            <a:rPr lang="en-IN" b="1" dirty="0">
              <a:solidFill>
                <a:schemeClr val="tx1"/>
              </a:solidFill>
            </a:rPr>
            <a:t>Anomalies</a:t>
          </a:r>
        </a:p>
      </dgm:t>
    </dgm:pt>
    <dgm:pt modelId="{5AED92A1-0E5D-4082-B688-40E4DD95B972}" type="parTrans" cxnId="{9D88E170-B05A-45C1-BB57-363C9DBF56A9}">
      <dgm:prSet/>
      <dgm:spPr/>
      <dgm:t>
        <a:bodyPr/>
        <a:lstStyle/>
        <a:p>
          <a:endParaRPr lang="en-IN"/>
        </a:p>
      </dgm:t>
    </dgm:pt>
    <dgm:pt modelId="{CACAEDAA-1ED4-4CAE-8B4A-214D632C6CAB}" type="sibTrans" cxnId="{9D88E170-B05A-45C1-BB57-363C9DBF56A9}">
      <dgm:prSet/>
      <dgm:spPr/>
      <dgm:t>
        <a:bodyPr/>
        <a:lstStyle/>
        <a:p>
          <a:endParaRPr lang="en-IN"/>
        </a:p>
      </dgm:t>
    </dgm:pt>
    <dgm:pt modelId="{FDA9781F-7B2D-4025-88EB-79311C651906}">
      <dgm:prSet phldrT="[Text]"/>
      <dgm:spPr/>
      <dgm:t>
        <a:bodyPr/>
        <a:lstStyle/>
        <a:p>
          <a:r>
            <a:rPr lang="en-IN" b="1" dirty="0">
              <a:solidFill>
                <a:schemeClr val="tx1"/>
              </a:solidFill>
            </a:rPr>
            <a:t>Insert Anomalies</a:t>
          </a:r>
        </a:p>
      </dgm:t>
    </dgm:pt>
    <dgm:pt modelId="{A5AC48DC-887C-40D0-80CF-9791D947EB1A}" type="parTrans" cxnId="{9EC12E3D-EFC4-4004-BC8C-EF5FF2B8CA2F}">
      <dgm:prSet/>
      <dgm:spPr/>
      <dgm:t>
        <a:bodyPr/>
        <a:lstStyle/>
        <a:p>
          <a:endParaRPr lang="en-IN"/>
        </a:p>
      </dgm:t>
    </dgm:pt>
    <dgm:pt modelId="{F6245D37-9728-4ADC-8DE2-34046F591E51}" type="sibTrans" cxnId="{9EC12E3D-EFC4-4004-BC8C-EF5FF2B8CA2F}">
      <dgm:prSet/>
      <dgm:spPr/>
      <dgm:t>
        <a:bodyPr/>
        <a:lstStyle/>
        <a:p>
          <a:endParaRPr lang="en-IN"/>
        </a:p>
      </dgm:t>
    </dgm:pt>
    <dgm:pt modelId="{A22E1255-1EB2-4593-92DE-867FA23DB212}">
      <dgm:prSet phldrT="[Text]"/>
      <dgm:spPr/>
      <dgm:t>
        <a:bodyPr/>
        <a:lstStyle/>
        <a:p>
          <a:r>
            <a:rPr lang="en-IN" b="1" dirty="0">
              <a:solidFill>
                <a:schemeClr val="tx1"/>
              </a:solidFill>
            </a:rPr>
            <a:t>Delete Anomalies</a:t>
          </a:r>
        </a:p>
      </dgm:t>
    </dgm:pt>
    <dgm:pt modelId="{B507CC25-9ED2-49A7-9BEB-AE31FB1B6381}" type="parTrans" cxnId="{4AB253AD-8B8A-4278-87AA-6E97700987A0}">
      <dgm:prSet/>
      <dgm:spPr/>
      <dgm:t>
        <a:bodyPr/>
        <a:lstStyle/>
        <a:p>
          <a:endParaRPr lang="en-IN"/>
        </a:p>
      </dgm:t>
    </dgm:pt>
    <dgm:pt modelId="{2EBF2A6E-3523-44D8-A5D6-E6B8C358DB98}" type="sibTrans" cxnId="{4AB253AD-8B8A-4278-87AA-6E97700987A0}">
      <dgm:prSet/>
      <dgm:spPr/>
      <dgm:t>
        <a:bodyPr/>
        <a:lstStyle/>
        <a:p>
          <a:endParaRPr lang="en-IN"/>
        </a:p>
      </dgm:t>
    </dgm:pt>
    <dgm:pt modelId="{FBAE9440-A7AC-4EE9-93A3-8E26CD42920E}">
      <dgm:prSet phldrT="[Text]"/>
      <dgm:spPr/>
      <dgm:t>
        <a:bodyPr/>
        <a:lstStyle/>
        <a:p>
          <a:r>
            <a:rPr lang="en-IN" b="1" dirty="0">
              <a:solidFill>
                <a:schemeClr val="tx1"/>
              </a:solidFill>
            </a:rPr>
            <a:t>Update Anomalies</a:t>
          </a:r>
        </a:p>
      </dgm:t>
    </dgm:pt>
    <dgm:pt modelId="{0F3E11CA-451E-4508-AA01-065B04F675A7}" type="parTrans" cxnId="{871E5379-4CB8-4873-998C-23D3BEE0A520}">
      <dgm:prSet/>
      <dgm:spPr/>
      <dgm:t>
        <a:bodyPr/>
        <a:lstStyle/>
        <a:p>
          <a:endParaRPr lang="en-IN"/>
        </a:p>
      </dgm:t>
    </dgm:pt>
    <dgm:pt modelId="{E7607467-34B6-43E1-9C24-D9FA68339D14}" type="sibTrans" cxnId="{871E5379-4CB8-4873-998C-23D3BEE0A520}">
      <dgm:prSet/>
      <dgm:spPr/>
      <dgm:t>
        <a:bodyPr/>
        <a:lstStyle/>
        <a:p>
          <a:endParaRPr lang="en-IN"/>
        </a:p>
      </dgm:t>
    </dgm:pt>
    <dgm:pt modelId="{55895525-62A2-4EA4-983F-E73750AB3D5E}" type="pres">
      <dgm:prSet presAssocID="{A55129FB-BCBD-4B35-816C-CFE31C9832D7}" presName="hierChild1" presStyleCnt="0">
        <dgm:presLayoutVars>
          <dgm:orgChart val="1"/>
          <dgm:chPref val="1"/>
          <dgm:dir/>
          <dgm:animOne val="branch"/>
          <dgm:animLvl val="lvl"/>
          <dgm:resizeHandles/>
        </dgm:presLayoutVars>
      </dgm:prSet>
      <dgm:spPr/>
    </dgm:pt>
    <dgm:pt modelId="{7923D4A8-06F2-467A-B2F6-B6E673CE00C3}" type="pres">
      <dgm:prSet presAssocID="{FB7943EF-84AB-42B7-BED0-A04A28E1FC8E}" presName="hierRoot1" presStyleCnt="0">
        <dgm:presLayoutVars>
          <dgm:hierBranch val="init"/>
        </dgm:presLayoutVars>
      </dgm:prSet>
      <dgm:spPr/>
    </dgm:pt>
    <dgm:pt modelId="{269D32A9-2BBB-496E-A0C6-4627498FFFC3}" type="pres">
      <dgm:prSet presAssocID="{FB7943EF-84AB-42B7-BED0-A04A28E1FC8E}" presName="rootComposite1" presStyleCnt="0"/>
      <dgm:spPr/>
    </dgm:pt>
    <dgm:pt modelId="{8B7A4B88-75EC-4D52-9C46-6D2D4030E0E3}" type="pres">
      <dgm:prSet presAssocID="{FB7943EF-84AB-42B7-BED0-A04A28E1FC8E}" presName="rootText1" presStyleLbl="node0" presStyleIdx="0" presStyleCnt="1">
        <dgm:presLayoutVars>
          <dgm:chPref val="3"/>
        </dgm:presLayoutVars>
      </dgm:prSet>
      <dgm:spPr/>
    </dgm:pt>
    <dgm:pt modelId="{AF549BD6-A374-4B73-86C2-1580C0A97345}" type="pres">
      <dgm:prSet presAssocID="{FB7943EF-84AB-42B7-BED0-A04A28E1FC8E}" presName="rootConnector1" presStyleLbl="node1" presStyleIdx="0" presStyleCnt="0"/>
      <dgm:spPr/>
    </dgm:pt>
    <dgm:pt modelId="{F82673A8-3584-4720-9867-03BA75C70189}" type="pres">
      <dgm:prSet presAssocID="{FB7943EF-84AB-42B7-BED0-A04A28E1FC8E}" presName="hierChild2" presStyleCnt="0"/>
      <dgm:spPr/>
    </dgm:pt>
    <dgm:pt modelId="{F881CCC8-31F4-4F68-9C36-EA22988C6CF7}" type="pres">
      <dgm:prSet presAssocID="{A5AC48DC-887C-40D0-80CF-9791D947EB1A}" presName="Name37" presStyleLbl="parChTrans1D2" presStyleIdx="0" presStyleCnt="3"/>
      <dgm:spPr/>
    </dgm:pt>
    <dgm:pt modelId="{3CF52F01-A445-4019-9056-C41797224A3A}" type="pres">
      <dgm:prSet presAssocID="{FDA9781F-7B2D-4025-88EB-79311C651906}" presName="hierRoot2" presStyleCnt="0">
        <dgm:presLayoutVars>
          <dgm:hierBranch val="init"/>
        </dgm:presLayoutVars>
      </dgm:prSet>
      <dgm:spPr/>
    </dgm:pt>
    <dgm:pt modelId="{82DD9295-3C2C-4B8C-8DCE-C50AC398C0FB}" type="pres">
      <dgm:prSet presAssocID="{FDA9781F-7B2D-4025-88EB-79311C651906}" presName="rootComposite" presStyleCnt="0"/>
      <dgm:spPr/>
    </dgm:pt>
    <dgm:pt modelId="{1B9BF59B-B3FE-4012-8867-BE0BB9D9A944}" type="pres">
      <dgm:prSet presAssocID="{FDA9781F-7B2D-4025-88EB-79311C651906}" presName="rootText" presStyleLbl="node2" presStyleIdx="0" presStyleCnt="3">
        <dgm:presLayoutVars>
          <dgm:chPref val="3"/>
        </dgm:presLayoutVars>
      </dgm:prSet>
      <dgm:spPr/>
    </dgm:pt>
    <dgm:pt modelId="{11674EB6-A192-481D-9E6D-AFC92FBA31E0}" type="pres">
      <dgm:prSet presAssocID="{FDA9781F-7B2D-4025-88EB-79311C651906}" presName="rootConnector" presStyleLbl="node2" presStyleIdx="0" presStyleCnt="3"/>
      <dgm:spPr/>
    </dgm:pt>
    <dgm:pt modelId="{04C50A52-BDE0-4593-B272-278089B4B46C}" type="pres">
      <dgm:prSet presAssocID="{FDA9781F-7B2D-4025-88EB-79311C651906}" presName="hierChild4" presStyleCnt="0"/>
      <dgm:spPr/>
    </dgm:pt>
    <dgm:pt modelId="{FD9ED165-194B-4889-B3E2-029A6B48FF9A}" type="pres">
      <dgm:prSet presAssocID="{FDA9781F-7B2D-4025-88EB-79311C651906}" presName="hierChild5" presStyleCnt="0"/>
      <dgm:spPr/>
    </dgm:pt>
    <dgm:pt modelId="{4D8FB55E-952C-4758-B71A-0660A5AC2FC2}" type="pres">
      <dgm:prSet presAssocID="{B507CC25-9ED2-49A7-9BEB-AE31FB1B6381}" presName="Name37" presStyleLbl="parChTrans1D2" presStyleIdx="1" presStyleCnt="3"/>
      <dgm:spPr/>
    </dgm:pt>
    <dgm:pt modelId="{2A4C08DB-D0F3-4091-83ED-C05B3625FEE8}" type="pres">
      <dgm:prSet presAssocID="{A22E1255-1EB2-4593-92DE-867FA23DB212}" presName="hierRoot2" presStyleCnt="0">
        <dgm:presLayoutVars>
          <dgm:hierBranch val="init"/>
        </dgm:presLayoutVars>
      </dgm:prSet>
      <dgm:spPr/>
    </dgm:pt>
    <dgm:pt modelId="{0072F96A-B316-454A-B16D-21EB2BB8CBB3}" type="pres">
      <dgm:prSet presAssocID="{A22E1255-1EB2-4593-92DE-867FA23DB212}" presName="rootComposite" presStyleCnt="0"/>
      <dgm:spPr/>
    </dgm:pt>
    <dgm:pt modelId="{33FBA1ED-BFA4-4B16-88CC-A25A083DE4DA}" type="pres">
      <dgm:prSet presAssocID="{A22E1255-1EB2-4593-92DE-867FA23DB212}" presName="rootText" presStyleLbl="node2" presStyleIdx="1" presStyleCnt="3">
        <dgm:presLayoutVars>
          <dgm:chPref val="3"/>
        </dgm:presLayoutVars>
      </dgm:prSet>
      <dgm:spPr/>
    </dgm:pt>
    <dgm:pt modelId="{3882E713-9748-4C71-BE8A-2E1B54A98980}" type="pres">
      <dgm:prSet presAssocID="{A22E1255-1EB2-4593-92DE-867FA23DB212}" presName="rootConnector" presStyleLbl="node2" presStyleIdx="1" presStyleCnt="3"/>
      <dgm:spPr/>
    </dgm:pt>
    <dgm:pt modelId="{4B051061-6350-493D-8124-875BB07673E6}" type="pres">
      <dgm:prSet presAssocID="{A22E1255-1EB2-4593-92DE-867FA23DB212}" presName="hierChild4" presStyleCnt="0"/>
      <dgm:spPr/>
    </dgm:pt>
    <dgm:pt modelId="{D9E52E3A-EF3F-4FB2-927B-F10C43B13FFC}" type="pres">
      <dgm:prSet presAssocID="{A22E1255-1EB2-4593-92DE-867FA23DB212}" presName="hierChild5" presStyleCnt="0"/>
      <dgm:spPr/>
    </dgm:pt>
    <dgm:pt modelId="{98296F1D-405A-4E7B-B20F-083799BFAA05}" type="pres">
      <dgm:prSet presAssocID="{0F3E11CA-451E-4508-AA01-065B04F675A7}" presName="Name37" presStyleLbl="parChTrans1D2" presStyleIdx="2" presStyleCnt="3"/>
      <dgm:spPr/>
    </dgm:pt>
    <dgm:pt modelId="{CDDC55F1-AA4C-479A-B2D1-CE30ECD37DC6}" type="pres">
      <dgm:prSet presAssocID="{FBAE9440-A7AC-4EE9-93A3-8E26CD42920E}" presName="hierRoot2" presStyleCnt="0">
        <dgm:presLayoutVars>
          <dgm:hierBranch val="init"/>
        </dgm:presLayoutVars>
      </dgm:prSet>
      <dgm:spPr/>
    </dgm:pt>
    <dgm:pt modelId="{17A30724-909C-4FD8-B568-C3E0C4402591}" type="pres">
      <dgm:prSet presAssocID="{FBAE9440-A7AC-4EE9-93A3-8E26CD42920E}" presName="rootComposite" presStyleCnt="0"/>
      <dgm:spPr/>
    </dgm:pt>
    <dgm:pt modelId="{F795473C-AEEB-492F-A852-74935A8F7D1A}" type="pres">
      <dgm:prSet presAssocID="{FBAE9440-A7AC-4EE9-93A3-8E26CD42920E}" presName="rootText" presStyleLbl="node2" presStyleIdx="2" presStyleCnt="3">
        <dgm:presLayoutVars>
          <dgm:chPref val="3"/>
        </dgm:presLayoutVars>
      </dgm:prSet>
      <dgm:spPr/>
    </dgm:pt>
    <dgm:pt modelId="{4A4FEF04-21EC-4103-8D7A-89E36BA9CF6F}" type="pres">
      <dgm:prSet presAssocID="{FBAE9440-A7AC-4EE9-93A3-8E26CD42920E}" presName="rootConnector" presStyleLbl="node2" presStyleIdx="2" presStyleCnt="3"/>
      <dgm:spPr/>
    </dgm:pt>
    <dgm:pt modelId="{0A155C5B-1846-4648-A24A-306EE80C4EF6}" type="pres">
      <dgm:prSet presAssocID="{FBAE9440-A7AC-4EE9-93A3-8E26CD42920E}" presName="hierChild4" presStyleCnt="0"/>
      <dgm:spPr/>
    </dgm:pt>
    <dgm:pt modelId="{7B25EA4F-848E-4AE4-BB93-6F1E9DD17B08}" type="pres">
      <dgm:prSet presAssocID="{FBAE9440-A7AC-4EE9-93A3-8E26CD42920E}" presName="hierChild5" presStyleCnt="0"/>
      <dgm:spPr/>
    </dgm:pt>
    <dgm:pt modelId="{97A54ECD-E510-4409-B0D2-B32B6D95069D}" type="pres">
      <dgm:prSet presAssocID="{FB7943EF-84AB-42B7-BED0-A04A28E1FC8E}" presName="hierChild3" presStyleCnt="0"/>
      <dgm:spPr/>
    </dgm:pt>
  </dgm:ptLst>
  <dgm:cxnLst>
    <dgm:cxn modelId="{8AE63C03-2751-41B8-B518-604036E26CE9}" type="presOf" srcId="{A22E1255-1EB2-4593-92DE-867FA23DB212}" destId="{33FBA1ED-BFA4-4B16-88CC-A25A083DE4DA}" srcOrd="0" destOrd="0" presId="urn:microsoft.com/office/officeart/2005/8/layout/orgChart1"/>
    <dgm:cxn modelId="{017E9D13-BE81-4340-A6CA-7918D967A119}" type="presOf" srcId="{FBAE9440-A7AC-4EE9-93A3-8E26CD42920E}" destId="{4A4FEF04-21EC-4103-8D7A-89E36BA9CF6F}" srcOrd="1" destOrd="0" presId="urn:microsoft.com/office/officeart/2005/8/layout/orgChart1"/>
    <dgm:cxn modelId="{764E9117-E897-4457-AC50-79562096D31D}" type="presOf" srcId="{A22E1255-1EB2-4593-92DE-867FA23DB212}" destId="{3882E713-9748-4C71-BE8A-2E1B54A98980}" srcOrd="1" destOrd="0" presId="urn:microsoft.com/office/officeart/2005/8/layout/orgChart1"/>
    <dgm:cxn modelId="{7CBE481C-17A0-4861-B708-5CD22B16DFC3}" type="presOf" srcId="{B507CC25-9ED2-49A7-9BEB-AE31FB1B6381}" destId="{4D8FB55E-952C-4758-B71A-0660A5AC2FC2}" srcOrd="0" destOrd="0" presId="urn:microsoft.com/office/officeart/2005/8/layout/orgChart1"/>
    <dgm:cxn modelId="{47B2BE31-51AA-466D-A609-9D48970D5B02}" type="presOf" srcId="{A55129FB-BCBD-4B35-816C-CFE31C9832D7}" destId="{55895525-62A2-4EA4-983F-E73750AB3D5E}" srcOrd="0" destOrd="0" presId="urn:microsoft.com/office/officeart/2005/8/layout/orgChart1"/>
    <dgm:cxn modelId="{9EC12E3D-EFC4-4004-BC8C-EF5FF2B8CA2F}" srcId="{FB7943EF-84AB-42B7-BED0-A04A28E1FC8E}" destId="{FDA9781F-7B2D-4025-88EB-79311C651906}" srcOrd="0" destOrd="0" parTransId="{A5AC48DC-887C-40D0-80CF-9791D947EB1A}" sibTransId="{F6245D37-9728-4ADC-8DE2-34046F591E51}"/>
    <dgm:cxn modelId="{79868564-1A27-4E1A-B21B-9751AE4B0E2E}" type="presOf" srcId="{FDA9781F-7B2D-4025-88EB-79311C651906}" destId="{1B9BF59B-B3FE-4012-8867-BE0BB9D9A944}" srcOrd="0" destOrd="0" presId="urn:microsoft.com/office/officeart/2005/8/layout/orgChart1"/>
    <dgm:cxn modelId="{4A5A8449-3931-450B-B140-B21682686A6D}" type="presOf" srcId="{FB7943EF-84AB-42B7-BED0-A04A28E1FC8E}" destId="{8B7A4B88-75EC-4D52-9C46-6D2D4030E0E3}" srcOrd="0" destOrd="0" presId="urn:microsoft.com/office/officeart/2005/8/layout/orgChart1"/>
    <dgm:cxn modelId="{9D88E170-B05A-45C1-BB57-363C9DBF56A9}" srcId="{A55129FB-BCBD-4B35-816C-CFE31C9832D7}" destId="{FB7943EF-84AB-42B7-BED0-A04A28E1FC8E}" srcOrd="0" destOrd="0" parTransId="{5AED92A1-0E5D-4082-B688-40E4DD95B972}" sibTransId="{CACAEDAA-1ED4-4CAE-8B4A-214D632C6CAB}"/>
    <dgm:cxn modelId="{C58C4879-CE79-4A9A-B49A-E9D4B3E61F04}" type="presOf" srcId="{FB7943EF-84AB-42B7-BED0-A04A28E1FC8E}" destId="{AF549BD6-A374-4B73-86C2-1580C0A97345}" srcOrd="1" destOrd="0" presId="urn:microsoft.com/office/officeart/2005/8/layout/orgChart1"/>
    <dgm:cxn modelId="{871E5379-4CB8-4873-998C-23D3BEE0A520}" srcId="{FB7943EF-84AB-42B7-BED0-A04A28E1FC8E}" destId="{FBAE9440-A7AC-4EE9-93A3-8E26CD42920E}" srcOrd="2" destOrd="0" parTransId="{0F3E11CA-451E-4508-AA01-065B04F675A7}" sibTransId="{E7607467-34B6-43E1-9C24-D9FA68339D14}"/>
    <dgm:cxn modelId="{193490AC-4E78-4718-85BC-9D92B8659818}" type="presOf" srcId="{A5AC48DC-887C-40D0-80CF-9791D947EB1A}" destId="{F881CCC8-31F4-4F68-9C36-EA22988C6CF7}" srcOrd="0" destOrd="0" presId="urn:microsoft.com/office/officeart/2005/8/layout/orgChart1"/>
    <dgm:cxn modelId="{4AB253AD-8B8A-4278-87AA-6E97700987A0}" srcId="{FB7943EF-84AB-42B7-BED0-A04A28E1FC8E}" destId="{A22E1255-1EB2-4593-92DE-867FA23DB212}" srcOrd="1" destOrd="0" parTransId="{B507CC25-9ED2-49A7-9BEB-AE31FB1B6381}" sibTransId="{2EBF2A6E-3523-44D8-A5D6-E6B8C358DB98}"/>
    <dgm:cxn modelId="{1F1687D2-DCA4-4C43-AFBC-6D616B54E804}" type="presOf" srcId="{0F3E11CA-451E-4508-AA01-065B04F675A7}" destId="{98296F1D-405A-4E7B-B20F-083799BFAA05}" srcOrd="0" destOrd="0" presId="urn:microsoft.com/office/officeart/2005/8/layout/orgChart1"/>
    <dgm:cxn modelId="{385914D4-CEAD-4693-AF68-B4435592C347}" type="presOf" srcId="{FDA9781F-7B2D-4025-88EB-79311C651906}" destId="{11674EB6-A192-481D-9E6D-AFC92FBA31E0}" srcOrd="1" destOrd="0" presId="urn:microsoft.com/office/officeart/2005/8/layout/orgChart1"/>
    <dgm:cxn modelId="{73E85FF2-6919-4D84-B38F-202161EC58B8}" type="presOf" srcId="{FBAE9440-A7AC-4EE9-93A3-8E26CD42920E}" destId="{F795473C-AEEB-492F-A852-74935A8F7D1A}" srcOrd="0" destOrd="0" presId="urn:microsoft.com/office/officeart/2005/8/layout/orgChart1"/>
    <dgm:cxn modelId="{05763862-487B-4DE2-B343-02BDB7828369}" type="presParOf" srcId="{55895525-62A2-4EA4-983F-E73750AB3D5E}" destId="{7923D4A8-06F2-467A-B2F6-B6E673CE00C3}" srcOrd="0" destOrd="0" presId="urn:microsoft.com/office/officeart/2005/8/layout/orgChart1"/>
    <dgm:cxn modelId="{6473CA27-CC40-4CA0-B316-6ECFDB84782A}" type="presParOf" srcId="{7923D4A8-06F2-467A-B2F6-B6E673CE00C3}" destId="{269D32A9-2BBB-496E-A0C6-4627498FFFC3}" srcOrd="0" destOrd="0" presId="urn:microsoft.com/office/officeart/2005/8/layout/orgChart1"/>
    <dgm:cxn modelId="{C788099A-CB82-454B-A57B-B785DC1BF071}" type="presParOf" srcId="{269D32A9-2BBB-496E-A0C6-4627498FFFC3}" destId="{8B7A4B88-75EC-4D52-9C46-6D2D4030E0E3}" srcOrd="0" destOrd="0" presId="urn:microsoft.com/office/officeart/2005/8/layout/orgChart1"/>
    <dgm:cxn modelId="{55B1D48E-C802-49A8-85AB-FC51A9A98A5B}" type="presParOf" srcId="{269D32A9-2BBB-496E-A0C6-4627498FFFC3}" destId="{AF549BD6-A374-4B73-86C2-1580C0A97345}" srcOrd="1" destOrd="0" presId="urn:microsoft.com/office/officeart/2005/8/layout/orgChart1"/>
    <dgm:cxn modelId="{18DFA7B2-A586-48EA-B2CB-66775CF9EA2C}" type="presParOf" srcId="{7923D4A8-06F2-467A-B2F6-B6E673CE00C3}" destId="{F82673A8-3584-4720-9867-03BA75C70189}" srcOrd="1" destOrd="0" presId="urn:microsoft.com/office/officeart/2005/8/layout/orgChart1"/>
    <dgm:cxn modelId="{B6548041-6C3C-45E9-939F-674702612BE7}" type="presParOf" srcId="{F82673A8-3584-4720-9867-03BA75C70189}" destId="{F881CCC8-31F4-4F68-9C36-EA22988C6CF7}" srcOrd="0" destOrd="0" presId="urn:microsoft.com/office/officeart/2005/8/layout/orgChart1"/>
    <dgm:cxn modelId="{462DF0AB-0E40-409A-9637-9B2C0BAC0CFF}" type="presParOf" srcId="{F82673A8-3584-4720-9867-03BA75C70189}" destId="{3CF52F01-A445-4019-9056-C41797224A3A}" srcOrd="1" destOrd="0" presId="urn:microsoft.com/office/officeart/2005/8/layout/orgChart1"/>
    <dgm:cxn modelId="{5E9606B9-F3B1-4D41-B450-D1C88BADE516}" type="presParOf" srcId="{3CF52F01-A445-4019-9056-C41797224A3A}" destId="{82DD9295-3C2C-4B8C-8DCE-C50AC398C0FB}" srcOrd="0" destOrd="0" presId="urn:microsoft.com/office/officeart/2005/8/layout/orgChart1"/>
    <dgm:cxn modelId="{452783ED-9856-4BD8-A47E-FACE975E4611}" type="presParOf" srcId="{82DD9295-3C2C-4B8C-8DCE-C50AC398C0FB}" destId="{1B9BF59B-B3FE-4012-8867-BE0BB9D9A944}" srcOrd="0" destOrd="0" presId="urn:microsoft.com/office/officeart/2005/8/layout/orgChart1"/>
    <dgm:cxn modelId="{3B5B7254-167B-4440-8FDE-961F6AA17FA7}" type="presParOf" srcId="{82DD9295-3C2C-4B8C-8DCE-C50AC398C0FB}" destId="{11674EB6-A192-481D-9E6D-AFC92FBA31E0}" srcOrd="1" destOrd="0" presId="urn:microsoft.com/office/officeart/2005/8/layout/orgChart1"/>
    <dgm:cxn modelId="{48732FB7-0D2E-4E67-A29A-9F205F220894}" type="presParOf" srcId="{3CF52F01-A445-4019-9056-C41797224A3A}" destId="{04C50A52-BDE0-4593-B272-278089B4B46C}" srcOrd="1" destOrd="0" presId="urn:microsoft.com/office/officeart/2005/8/layout/orgChart1"/>
    <dgm:cxn modelId="{B27D42D9-F9AA-4376-B883-65EB966733BD}" type="presParOf" srcId="{3CF52F01-A445-4019-9056-C41797224A3A}" destId="{FD9ED165-194B-4889-B3E2-029A6B48FF9A}" srcOrd="2" destOrd="0" presId="urn:microsoft.com/office/officeart/2005/8/layout/orgChart1"/>
    <dgm:cxn modelId="{1066E984-7939-4FFC-AC6A-E53009755735}" type="presParOf" srcId="{F82673A8-3584-4720-9867-03BA75C70189}" destId="{4D8FB55E-952C-4758-B71A-0660A5AC2FC2}" srcOrd="2" destOrd="0" presId="urn:microsoft.com/office/officeart/2005/8/layout/orgChart1"/>
    <dgm:cxn modelId="{2CFBF5EB-F4B8-45D2-8454-7833214C8F01}" type="presParOf" srcId="{F82673A8-3584-4720-9867-03BA75C70189}" destId="{2A4C08DB-D0F3-4091-83ED-C05B3625FEE8}" srcOrd="3" destOrd="0" presId="urn:microsoft.com/office/officeart/2005/8/layout/orgChart1"/>
    <dgm:cxn modelId="{248552CE-45E9-4F48-A567-7A1BABA0D530}" type="presParOf" srcId="{2A4C08DB-D0F3-4091-83ED-C05B3625FEE8}" destId="{0072F96A-B316-454A-B16D-21EB2BB8CBB3}" srcOrd="0" destOrd="0" presId="urn:microsoft.com/office/officeart/2005/8/layout/orgChart1"/>
    <dgm:cxn modelId="{5893C10A-346A-40EA-B78E-B9DCFDC741BC}" type="presParOf" srcId="{0072F96A-B316-454A-B16D-21EB2BB8CBB3}" destId="{33FBA1ED-BFA4-4B16-88CC-A25A083DE4DA}" srcOrd="0" destOrd="0" presId="urn:microsoft.com/office/officeart/2005/8/layout/orgChart1"/>
    <dgm:cxn modelId="{0D86003F-CBC6-4978-801E-696BAD015FEC}" type="presParOf" srcId="{0072F96A-B316-454A-B16D-21EB2BB8CBB3}" destId="{3882E713-9748-4C71-BE8A-2E1B54A98980}" srcOrd="1" destOrd="0" presId="urn:microsoft.com/office/officeart/2005/8/layout/orgChart1"/>
    <dgm:cxn modelId="{506BB850-80A2-4606-9857-5E52D6B68F20}" type="presParOf" srcId="{2A4C08DB-D0F3-4091-83ED-C05B3625FEE8}" destId="{4B051061-6350-493D-8124-875BB07673E6}" srcOrd="1" destOrd="0" presId="urn:microsoft.com/office/officeart/2005/8/layout/orgChart1"/>
    <dgm:cxn modelId="{F086CEC4-7020-4F97-B39F-02E26AB494EF}" type="presParOf" srcId="{2A4C08DB-D0F3-4091-83ED-C05B3625FEE8}" destId="{D9E52E3A-EF3F-4FB2-927B-F10C43B13FFC}" srcOrd="2" destOrd="0" presId="urn:microsoft.com/office/officeart/2005/8/layout/orgChart1"/>
    <dgm:cxn modelId="{1BA0287D-BD7A-4617-9B73-21F0C9031DE0}" type="presParOf" srcId="{F82673A8-3584-4720-9867-03BA75C70189}" destId="{98296F1D-405A-4E7B-B20F-083799BFAA05}" srcOrd="4" destOrd="0" presId="urn:microsoft.com/office/officeart/2005/8/layout/orgChart1"/>
    <dgm:cxn modelId="{6740A4D2-5465-4E23-8716-A355E46C99A4}" type="presParOf" srcId="{F82673A8-3584-4720-9867-03BA75C70189}" destId="{CDDC55F1-AA4C-479A-B2D1-CE30ECD37DC6}" srcOrd="5" destOrd="0" presId="urn:microsoft.com/office/officeart/2005/8/layout/orgChart1"/>
    <dgm:cxn modelId="{E29B99E8-9D12-42E2-9886-948399274932}" type="presParOf" srcId="{CDDC55F1-AA4C-479A-B2D1-CE30ECD37DC6}" destId="{17A30724-909C-4FD8-B568-C3E0C4402591}" srcOrd="0" destOrd="0" presId="urn:microsoft.com/office/officeart/2005/8/layout/orgChart1"/>
    <dgm:cxn modelId="{5E88C462-0C9E-492C-ABB3-7D3BDD18617D}" type="presParOf" srcId="{17A30724-909C-4FD8-B568-C3E0C4402591}" destId="{F795473C-AEEB-492F-A852-74935A8F7D1A}" srcOrd="0" destOrd="0" presId="urn:microsoft.com/office/officeart/2005/8/layout/orgChart1"/>
    <dgm:cxn modelId="{35546903-9319-4995-B2BC-2DAA5EA4586E}" type="presParOf" srcId="{17A30724-909C-4FD8-B568-C3E0C4402591}" destId="{4A4FEF04-21EC-4103-8D7A-89E36BA9CF6F}" srcOrd="1" destOrd="0" presId="urn:microsoft.com/office/officeart/2005/8/layout/orgChart1"/>
    <dgm:cxn modelId="{BC571D8B-6A9F-4114-A661-F41CF3D012F6}" type="presParOf" srcId="{CDDC55F1-AA4C-479A-B2D1-CE30ECD37DC6}" destId="{0A155C5B-1846-4648-A24A-306EE80C4EF6}" srcOrd="1" destOrd="0" presId="urn:microsoft.com/office/officeart/2005/8/layout/orgChart1"/>
    <dgm:cxn modelId="{11AAB450-91BB-4365-A6AE-8409B3FCC5E3}" type="presParOf" srcId="{CDDC55F1-AA4C-479A-B2D1-CE30ECD37DC6}" destId="{7B25EA4F-848E-4AE4-BB93-6F1E9DD17B08}" srcOrd="2" destOrd="0" presId="urn:microsoft.com/office/officeart/2005/8/layout/orgChart1"/>
    <dgm:cxn modelId="{1DB5355D-3236-4877-B78C-E691FE54BDB3}" type="presParOf" srcId="{7923D4A8-06F2-467A-B2F6-B6E673CE00C3}" destId="{97A54ECD-E510-4409-B0D2-B32B6D95069D}"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296F1D-405A-4E7B-B20F-083799BFAA05}">
      <dsp:nvSpPr>
        <dsp:cNvPr id="0" name=""/>
        <dsp:cNvSpPr/>
      </dsp:nvSpPr>
      <dsp:spPr>
        <a:xfrm>
          <a:off x="4064000" y="853157"/>
          <a:ext cx="2061939" cy="357857"/>
        </a:xfrm>
        <a:custGeom>
          <a:avLst/>
          <a:gdLst/>
          <a:ahLst/>
          <a:cxnLst/>
          <a:rect l="0" t="0" r="0" b="0"/>
          <a:pathLst>
            <a:path>
              <a:moveTo>
                <a:pt x="0" y="0"/>
              </a:moveTo>
              <a:lnTo>
                <a:pt x="0" y="178928"/>
              </a:lnTo>
              <a:lnTo>
                <a:pt x="2061939" y="178928"/>
              </a:lnTo>
              <a:lnTo>
                <a:pt x="2061939" y="357857"/>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D8FB55E-952C-4758-B71A-0660A5AC2FC2}">
      <dsp:nvSpPr>
        <dsp:cNvPr id="0" name=""/>
        <dsp:cNvSpPr/>
      </dsp:nvSpPr>
      <dsp:spPr>
        <a:xfrm>
          <a:off x="4018280" y="853157"/>
          <a:ext cx="91440" cy="357857"/>
        </a:xfrm>
        <a:custGeom>
          <a:avLst/>
          <a:gdLst/>
          <a:ahLst/>
          <a:cxnLst/>
          <a:rect l="0" t="0" r="0" b="0"/>
          <a:pathLst>
            <a:path>
              <a:moveTo>
                <a:pt x="45720" y="0"/>
              </a:moveTo>
              <a:lnTo>
                <a:pt x="45720" y="357857"/>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881CCC8-31F4-4F68-9C36-EA22988C6CF7}">
      <dsp:nvSpPr>
        <dsp:cNvPr id="0" name=""/>
        <dsp:cNvSpPr/>
      </dsp:nvSpPr>
      <dsp:spPr>
        <a:xfrm>
          <a:off x="2002060" y="853157"/>
          <a:ext cx="2061939" cy="357857"/>
        </a:xfrm>
        <a:custGeom>
          <a:avLst/>
          <a:gdLst/>
          <a:ahLst/>
          <a:cxnLst/>
          <a:rect l="0" t="0" r="0" b="0"/>
          <a:pathLst>
            <a:path>
              <a:moveTo>
                <a:pt x="2061939" y="0"/>
              </a:moveTo>
              <a:lnTo>
                <a:pt x="2061939" y="178928"/>
              </a:lnTo>
              <a:lnTo>
                <a:pt x="0" y="178928"/>
              </a:lnTo>
              <a:lnTo>
                <a:pt x="0" y="357857"/>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B7A4B88-75EC-4D52-9C46-6D2D4030E0E3}">
      <dsp:nvSpPr>
        <dsp:cNvPr id="0" name=""/>
        <dsp:cNvSpPr/>
      </dsp:nvSpPr>
      <dsp:spPr>
        <a:xfrm>
          <a:off x="3211958" y="1116"/>
          <a:ext cx="1704082" cy="85204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IN" sz="2900" b="1" kern="1200" dirty="0">
              <a:solidFill>
                <a:schemeClr val="tx1"/>
              </a:solidFill>
            </a:rPr>
            <a:t>Anomalies</a:t>
          </a:r>
        </a:p>
      </dsp:txBody>
      <dsp:txXfrm>
        <a:off x="3211958" y="1116"/>
        <a:ext cx="1704082" cy="852041"/>
      </dsp:txXfrm>
    </dsp:sp>
    <dsp:sp modelId="{1B9BF59B-B3FE-4012-8867-BE0BB9D9A944}">
      <dsp:nvSpPr>
        <dsp:cNvPr id="0" name=""/>
        <dsp:cNvSpPr/>
      </dsp:nvSpPr>
      <dsp:spPr>
        <a:xfrm>
          <a:off x="1150019" y="1211015"/>
          <a:ext cx="1704082" cy="85204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IN" sz="2900" b="1" kern="1200" dirty="0">
              <a:solidFill>
                <a:schemeClr val="tx1"/>
              </a:solidFill>
            </a:rPr>
            <a:t>Insert Anomalies</a:t>
          </a:r>
        </a:p>
      </dsp:txBody>
      <dsp:txXfrm>
        <a:off x="1150019" y="1211015"/>
        <a:ext cx="1704082" cy="852041"/>
      </dsp:txXfrm>
    </dsp:sp>
    <dsp:sp modelId="{33FBA1ED-BFA4-4B16-88CC-A25A083DE4DA}">
      <dsp:nvSpPr>
        <dsp:cNvPr id="0" name=""/>
        <dsp:cNvSpPr/>
      </dsp:nvSpPr>
      <dsp:spPr>
        <a:xfrm>
          <a:off x="3211958" y="1211015"/>
          <a:ext cx="1704082" cy="85204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IN" sz="2900" b="1" kern="1200" dirty="0">
              <a:solidFill>
                <a:schemeClr val="tx1"/>
              </a:solidFill>
            </a:rPr>
            <a:t>Delete Anomalies</a:t>
          </a:r>
        </a:p>
      </dsp:txBody>
      <dsp:txXfrm>
        <a:off x="3211958" y="1211015"/>
        <a:ext cx="1704082" cy="852041"/>
      </dsp:txXfrm>
    </dsp:sp>
    <dsp:sp modelId="{F795473C-AEEB-492F-A852-74935A8F7D1A}">
      <dsp:nvSpPr>
        <dsp:cNvPr id="0" name=""/>
        <dsp:cNvSpPr/>
      </dsp:nvSpPr>
      <dsp:spPr>
        <a:xfrm>
          <a:off x="5273898" y="1211015"/>
          <a:ext cx="1704082" cy="85204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IN" sz="2900" b="1" kern="1200" dirty="0">
              <a:solidFill>
                <a:schemeClr val="tx1"/>
              </a:solidFill>
            </a:rPr>
            <a:t>Update Anomalies</a:t>
          </a:r>
        </a:p>
      </dsp:txBody>
      <dsp:txXfrm>
        <a:off x="5273898" y="1211015"/>
        <a:ext cx="1704082" cy="852041"/>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5.wmf>
</file>

<file path=ppt/media/image16.wmf>
</file>

<file path=ppt/media/image2.png>
</file>

<file path=ppt/media/image22.wmf>
</file>

<file path=ppt/media/image23.wmf>
</file>

<file path=ppt/media/image24.wmf>
</file>

<file path=ppt/media/image25.wmf>
</file>

<file path=ppt/media/image26.wmf>
</file>

<file path=ppt/media/image27.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B377D-E0D7-8349-2CE4-2AFEB58E76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E3DC7A6-F973-265C-CC6A-3FB8A2895E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2A06110-F363-7D2A-DBBC-34F54AE67EDB}"/>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5" name="Footer Placeholder 4">
            <a:extLst>
              <a:ext uri="{FF2B5EF4-FFF2-40B4-BE49-F238E27FC236}">
                <a16:creationId xmlns:a16="http://schemas.microsoft.com/office/drawing/2014/main" id="{ED6016ED-E265-8F49-0C06-9F3DEDC4D0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7C88DD-974C-008E-DDDC-F5719C577721}"/>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809726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D5475-1F3A-A110-EB5D-5C464705C8F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93E71C-A5AD-7B5A-520C-2929FB8E3F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F2C001-3A2C-AAE9-3D91-ADEA7DBF9346}"/>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5" name="Footer Placeholder 4">
            <a:extLst>
              <a:ext uri="{FF2B5EF4-FFF2-40B4-BE49-F238E27FC236}">
                <a16:creationId xmlns:a16="http://schemas.microsoft.com/office/drawing/2014/main" id="{2D8FA050-38BB-C1FF-358E-D7DEC338D67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BB8F36-4BD3-6662-1AE7-6025B9968F4B}"/>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425580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AE78C4-4B84-F91D-71AF-38AD2745C09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5DCC4C4-DA48-B926-B181-F35822FD9C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75B74C5-8F64-8CAF-2F97-D7E7B78F1885}"/>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5" name="Footer Placeholder 4">
            <a:extLst>
              <a:ext uri="{FF2B5EF4-FFF2-40B4-BE49-F238E27FC236}">
                <a16:creationId xmlns:a16="http://schemas.microsoft.com/office/drawing/2014/main" id="{ABF6F193-41BC-F273-CBF9-CF6AEA1330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1A62F6-81CB-FA8A-9B47-9FF85682EBF0}"/>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490696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81194-1A44-0864-678C-33DC8F25E69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1015FCF-4935-89E4-F9DA-8CA77730A6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FD2EF18-EC97-517A-FFA5-C7C5E143B455}"/>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5" name="Footer Placeholder 4">
            <a:extLst>
              <a:ext uri="{FF2B5EF4-FFF2-40B4-BE49-F238E27FC236}">
                <a16:creationId xmlns:a16="http://schemas.microsoft.com/office/drawing/2014/main" id="{D903AD45-2513-9497-3689-62AA9FEBE51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E08992-0BE8-2495-73E8-98021DFC0167}"/>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475672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F37E0-E3FA-A491-2504-F16197111E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356DDC7-279B-463F-6F15-964313E18A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99CC3A-BC01-CF4B-4DD7-5D2BD5A55D07}"/>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5" name="Footer Placeholder 4">
            <a:extLst>
              <a:ext uri="{FF2B5EF4-FFF2-40B4-BE49-F238E27FC236}">
                <a16:creationId xmlns:a16="http://schemas.microsoft.com/office/drawing/2014/main" id="{42DB6514-4670-9E54-88A7-B9D609BCF2D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BFB9E7-51A1-1356-7ED9-748F018E2197}"/>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6692075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9B2B0-CD83-3274-53D0-8428BD12E8F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01E25B7-A2CB-11FB-2470-13B8EE333F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9A25002-321F-021D-9C45-2A6FEB7090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D9D5AAD-4173-E364-1A22-0D2A9617AEF2}"/>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6" name="Footer Placeholder 5">
            <a:extLst>
              <a:ext uri="{FF2B5EF4-FFF2-40B4-BE49-F238E27FC236}">
                <a16:creationId xmlns:a16="http://schemas.microsoft.com/office/drawing/2014/main" id="{AD3011AF-1B0E-CAD7-B89E-1CF502F48FC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177F43D-2EDB-F334-BD42-27D236FF1232}"/>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553735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96BD2-110D-F93B-51EB-CF831E156FF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3E4F7B-6B88-B713-A802-CB676F5ED8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DCBA7A-54B9-B06A-6368-FB85852B0F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7B312E0-EB23-5DD2-A128-851DE94CBF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DFE859-AC51-34F9-9BA8-59A49E83AF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1D734BF-BD2F-DD95-191B-C0987CB5436C}"/>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8" name="Footer Placeholder 7">
            <a:extLst>
              <a:ext uri="{FF2B5EF4-FFF2-40B4-BE49-F238E27FC236}">
                <a16:creationId xmlns:a16="http://schemas.microsoft.com/office/drawing/2014/main" id="{A41C42CC-1846-37DF-9A40-ABF7ACC501B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4E0B1F3-7D4F-9998-4B71-7A11644370BA}"/>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4087857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04A6C-D0E3-628E-47F9-CCB5064CF2D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261779A-8ADA-DC3B-6E42-962956263A56}"/>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4" name="Footer Placeholder 3">
            <a:extLst>
              <a:ext uri="{FF2B5EF4-FFF2-40B4-BE49-F238E27FC236}">
                <a16:creationId xmlns:a16="http://schemas.microsoft.com/office/drawing/2014/main" id="{D00C4CE1-421A-4D97-2E6C-16B75B14F5B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A117668-A28C-85E9-EECE-C999A531FA91}"/>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905469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234B90-780F-F8C8-6382-A2490B8AAC3A}"/>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3" name="Footer Placeholder 2">
            <a:extLst>
              <a:ext uri="{FF2B5EF4-FFF2-40B4-BE49-F238E27FC236}">
                <a16:creationId xmlns:a16="http://schemas.microsoft.com/office/drawing/2014/main" id="{9D345EDF-7E1A-777E-FE43-0033E9C41AB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BEFE4E5-4AA5-4995-DA7D-84B5E21A0ABB}"/>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2685100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7F2B6-52C5-0EA4-2650-8F63B16E1B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1F6AC40-E7F2-1355-F505-9AB60A432B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EC6ECCE-0A7F-11A8-F088-115606D52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7C57AF-9B9A-5F44-D029-7442860F1F8D}"/>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6" name="Footer Placeholder 5">
            <a:extLst>
              <a:ext uri="{FF2B5EF4-FFF2-40B4-BE49-F238E27FC236}">
                <a16:creationId xmlns:a16="http://schemas.microsoft.com/office/drawing/2014/main" id="{076C8D4C-139A-077A-19D5-C0E92013A16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CF8F8B2-3D23-8B12-359E-FA295709021C}"/>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1480267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640AB-F9B5-377C-90B9-3CE8AE9B0B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593549E-FE3D-4E32-BB8D-72A814C8DB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B501641-31E2-61C7-86DD-63C5053CC2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B6E205-2FD1-969E-02BB-9D30146B90BC}"/>
              </a:ext>
            </a:extLst>
          </p:cNvPr>
          <p:cNvSpPr>
            <a:spLocks noGrp="1"/>
          </p:cNvSpPr>
          <p:nvPr>
            <p:ph type="dt" sz="half" idx="10"/>
          </p:nvPr>
        </p:nvSpPr>
        <p:spPr/>
        <p:txBody>
          <a:bodyPr/>
          <a:lstStyle/>
          <a:p>
            <a:fld id="{3097B05E-0438-4A3A-AF59-A7410BDF6792}" type="datetimeFigureOut">
              <a:rPr lang="en-IN" smtClean="0"/>
              <a:t>04-05-2024</a:t>
            </a:fld>
            <a:endParaRPr lang="en-IN"/>
          </a:p>
        </p:txBody>
      </p:sp>
      <p:sp>
        <p:nvSpPr>
          <p:cNvPr id="6" name="Footer Placeholder 5">
            <a:extLst>
              <a:ext uri="{FF2B5EF4-FFF2-40B4-BE49-F238E27FC236}">
                <a16:creationId xmlns:a16="http://schemas.microsoft.com/office/drawing/2014/main" id="{D40EB9E0-EAF8-52FE-ABC5-72E8E91891C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84F69E8-037A-991A-9B73-E40A675855D5}"/>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93620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6D111E-6BB0-9A6F-EDB4-5CE089EA2A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9266E9B-1041-F638-B3F4-FBFD2A1EE2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1141A5-DC0E-7356-D993-3C71B2D812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97B05E-0438-4A3A-AF59-A7410BDF6792}" type="datetimeFigureOut">
              <a:rPr lang="en-IN" smtClean="0"/>
              <a:t>04-05-2024</a:t>
            </a:fld>
            <a:endParaRPr lang="en-IN"/>
          </a:p>
        </p:txBody>
      </p:sp>
      <p:sp>
        <p:nvSpPr>
          <p:cNvPr id="5" name="Footer Placeholder 4">
            <a:extLst>
              <a:ext uri="{FF2B5EF4-FFF2-40B4-BE49-F238E27FC236}">
                <a16:creationId xmlns:a16="http://schemas.microsoft.com/office/drawing/2014/main" id="{001E0155-3BB4-2CD7-F45E-13CD8F78AB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59382CD-2A78-D723-97D3-2D0B2E0B68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44DB3D-CF59-47BB-B813-F2C4984EAFF5}" type="slidenum">
              <a:rPr lang="en-IN" smtClean="0"/>
              <a:t>‹#›</a:t>
            </a:fld>
            <a:endParaRPr lang="en-IN"/>
          </a:p>
        </p:txBody>
      </p:sp>
    </p:spTree>
    <p:extLst>
      <p:ext uri="{BB962C8B-B14F-4D97-AF65-F5344CB8AC3E}">
        <p14:creationId xmlns:p14="http://schemas.microsoft.com/office/powerpoint/2010/main" val="6821123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7.xml.rels><?xml version="1.0" encoding="UTF-8" standalone="yes"?>
<Relationships xmlns="http://schemas.openxmlformats.org/package/2006/relationships"><Relationship Id="rId3" Type="http://schemas.openxmlformats.org/officeDocument/2006/relationships/image" Target="../media/image22.w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wmf"/><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wmf"/><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oleObject" Target="../embeddings/oleObject6.bin"/><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6.wmf"/><Relationship Id="rId2" Type="http://schemas.openxmlformats.org/officeDocument/2006/relationships/oleObject" Target="../embeddings/oleObject7.bin"/><Relationship Id="rId1" Type="http://schemas.openxmlformats.org/officeDocument/2006/relationships/slideLayout" Target="../slideLayouts/slideLayout2.xml"/><Relationship Id="rId5" Type="http://schemas.openxmlformats.org/officeDocument/2006/relationships/image" Target="../media/image27.wmf"/><Relationship Id="rId4" Type="http://schemas.openxmlformats.org/officeDocument/2006/relationships/oleObject" Target="../embeddings/oleObject8.bin"/></Relationships>
</file>

<file path=ppt/slides/_rels/slide3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arul University Logo PNG vector in SVG, PDF, AI, CDR format">
            <a:extLst>
              <a:ext uri="{FF2B5EF4-FFF2-40B4-BE49-F238E27FC236}">
                <a16:creationId xmlns:a16="http://schemas.microsoft.com/office/drawing/2014/main" id="{755885B6-4BB4-7142-ECE4-87095B4355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1675" y="-497840"/>
            <a:ext cx="8248650" cy="53441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448FD31-A75B-60B3-784E-895F74D340DA}"/>
              </a:ext>
            </a:extLst>
          </p:cNvPr>
          <p:cNvSpPr txBox="1"/>
          <p:nvPr/>
        </p:nvSpPr>
        <p:spPr>
          <a:xfrm>
            <a:off x="2804160" y="3708399"/>
            <a:ext cx="6583680" cy="1631216"/>
          </a:xfrm>
          <a:prstGeom prst="rect">
            <a:avLst/>
          </a:prstGeom>
          <a:noFill/>
        </p:spPr>
        <p:txBody>
          <a:bodyPr wrap="square" rtlCol="0">
            <a:spAutoFit/>
          </a:bodyPr>
          <a:lstStyle/>
          <a:p>
            <a:pPr algn="ctr"/>
            <a:r>
              <a:rPr lang="en-IN" sz="2000" b="1" dirty="0">
                <a:latin typeface="Arial Narrow" panose="020B0606020202030204" pitchFamily="34" charset="0"/>
              </a:rPr>
              <a:t>Faculty of Engineering and Technology</a:t>
            </a:r>
          </a:p>
          <a:p>
            <a:pPr algn="ctr"/>
            <a:r>
              <a:rPr lang="en-IN" sz="2000" b="1" dirty="0">
                <a:latin typeface="Arial Narrow" panose="020B0606020202030204" pitchFamily="34" charset="0"/>
              </a:rPr>
              <a:t>Parul Institute of Technology</a:t>
            </a:r>
          </a:p>
          <a:p>
            <a:pPr algn="ctr"/>
            <a:r>
              <a:rPr lang="en-IN" sz="2000" b="1" dirty="0">
                <a:latin typeface="Arial Narrow" panose="020B0606020202030204" pitchFamily="34" charset="0"/>
              </a:rPr>
              <a:t>Department of Computer Science &amp; Engineering</a:t>
            </a:r>
          </a:p>
          <a:p>
            <a:pPr algn="ctr"/>
            <a:r>
              <a:rPr lang="en-IN" sz="2000" b="1" dirty="0">
                <a:latin typeface="Arial Narrow" panose="020B0606020202030204" pitchFamily="34" charset="0"/>
              </a:rPr>
              <a:t>Course: </a:t>
            </a:r>
            <a:r>
              <a:rPr lang="en-IN" sz="2000" b="1" dirty="0" err="1">
                <a:latin typeface="Arial Narrow" panose="020B0606020202030204" pitchFamily="34" charset="0"/>
              </a:rPr>
              <a:t>B.Tech</a:t>
            </a:r>
            <a:r>
              <a:rPr lang="en-IN" sz="2000" b="1" dirty="0">
                <a:latin typeface="Arial Narrow" panose="020B0606020202030204" pitchFamily="34" charset="0"/>
              </a:rPr>
              <a:t> – CSE </a:t>
            </a:r>
          </a:p>
          <a:p>
            <a:pPr algn="ctr"/>
            <a:r>
              <a:rPr lang="en-IN" sz="2000" b="1" dirty="0">
                <a:latin typeface="Arial Narrow" panose="020B0606020202030204" pitchFamily="34" charset="0"/>
              </a:rPr>
              <a:t>Subject: Database Management System</a:t>
            </a:r>
          </a:p>
        </p:txBody>
      </p:sp>
    </p:spTree>
    <p:extLst>
      <p:ext uri="{BB962C8B-B14F-4D97-AF65-F5344CB8AC3E}">
        <p14:creationId xmlns:p14="http://schemas.microsoft.com/office/powerpoint/2010/main" val="1167974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:Primary Key:</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lstStyle/>
          <a:p>
            <a:pPr algn="just">
              <a:lnSpc>
                <a:spcPct val="100000"/>
              </a:lnSpc>
            </a:pPr>
            <a:r>
              <a:rPr lang="en-US" dirty="0"/>
              <a:t>An attribute that uniquely identifies or retrieve all the attributes of a relation is known as “Primary Key”. A table can only have one primary key. It doesn’t permit null values. </a:t>
            </a:r>
          </a:p>
        </p:txBody>
      </p:sp>
      <p:pic>
        <p:nvPicPr>
          <p:cNvPr id="5" name="Picture 4">
            <a:extLst>
              <a:ext uri="{FF2B5EF4-FFF2-40B4-BE49-F238E27FC236}">
                <a16:creationId xmlns:a16="http://schemas.microsoft.com/office/drawing/2014/main" id="{5ECA4C4F-7DAC-2F3F-7BC4-86AC13AC6174}"/>
              </a:ext>
            </a:extLst>
          </p:cNvPr>
          <p:cNvPicPr>
            <a:picLocks noChangeAspect="1"/>
          </p:cNvPicPr>
          <p:nvPr/>
        </p:nvPicPr>
        <p:blipFill>
          <a:blip r:embed="rId2"/>
          <a:stretch>
            <a:fillRect/>
          </a:stretch>
        </p:blipFill>
        <p:spPr>
          <a:xfrm>
            <a:off x="838200" y="3864746"/>
            <a:ext cx="3810330" cy="2725148"/>
          </a:xfrm>
          <a:prstGeom prst="rect">
            <a:avLst/>
          </a:prstGeom>
        </p:spPr>
      </p:pic>
      <p:sp>
        <p:nvSpPr>
          <p:cNvPr id="6" name="TextBox 5">
            <a:extLst>
              <a:ext uri="{FF2B5EF4-FFF2-40B4-BE49-F238E27FC236}">
                <a16:creationId xmlns:a16="http://schemas.microsoft.com/office/drawing/2014/main" id="{11C8302C-6784-A466-B0F5-4A2F0A91EEDC}"/>
              </a:ext>
            </a:extLst>
          </p:cNvPr>
          <p:cNvSpPr txBox="1"/>
          <p:nvPr/>
        </p:nvSpPr>
        <p:spPr>
          <a:xfrm>
            <a:off x="4958080" y="3829186"/>
            <a:ext cx="6395720" cy="1200329"/>
          </a:xfrm>
          <a:prstGeom prst="rect">
            <a:avLst/>
          </a:prstGeom>
          <a:noFill/>
        </p:spPr>
        <p:txBody>
          <a:bodyPr wrap="square" rtlCol="0">
            <a:spAutoFit/>
          </a:bodyPr>
          <a:lstStyle/>
          <a:p>
            <a:r>
              <a:rPr lang="en-US" dirty="0"/>
              <a:t>ID -&gt; ID, Name, Department, Salary</a:t>
            </a:r>
          </a:p>
          <a:p>
            <a:r>
              <a:rPr lang="en-US" dirty="0"/>
              <a:t>Department -&gt; ID, Name, Department, Salary</a:t>
            </a:r>
          </a:p>
          <a:p>
            <a:r>
              <a:rPr lang="en-US" dirty="0"/>
              <a:t>Salary -&gt; ID, Name, Department, Salary</a:t>
            </a:r>
          </a:p>
          <a:p>
            <a:endParaRPr lang="en-IN" dirty="0"/>
          </a:p>
        </p:txBody>
      </p:sp>
    </p:spTree>
    <p:extLst>
      <p:ext uri="{BB962C8B-B14F-4D97-AF65-F5344CB8AC3E}">
        <p14:creationId xmlns:p14="http://schemas.microsoft.com/office/powerpoint/2010/main" val="3103948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8DFA-4BF7-C373-F666-930678B15437}"/>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:Armstrong Rules:</a:t>
            </a:r>
          </a:p>
        </p:txBody>
      </p:sp>
      <p:sp>
        <p:nvSpPr>
          <p:cNvPr id="3" name="Content Placeholder 2">
            <a:extLst>
              <a:ext uri="{FF2B5EF4-FFF2-40B4-BE49-F238E27FC236}">
                <a16:creationId xmlns:a16="http://schemas.microsoft.com/office/drawing/2014/main" id="{CF29821A-0188-2B89-CDB0-A0EE5248DFD3}"/>
              </a:ext>
            </a:extLst>
          </p:cNvPr>
          <p:cNvSpPr>
            <a:spLocks noGrp="1"/>
          </p:cNvSpPr>
          <p:nvPr>
            <p:ph idx="1"/>
          </p:nvPr>
        </p:nvSpPr>
        <p:spPr/>
        <p:txBody>
          <a:bodyPr/>
          <a:lstStyle/>
          <a:p>
            <a:pPr marL="0" indent="0">
              <a:buNone/>
            </a:pPr>
            <a:r>
              <a:rPr lang="en-IN" sz="1800" b="0" i="0" u="none" strike="noStrike" baseline="0" dirty="0">
                <a:solidFill>
                  <a:srgbClr val="000000"/>
                </a:solidFill>
                <a:latin typeface="Times New Roman" panose="02020603050405020304" pitchFamily="18" charset="0"/>
              </a:rPr>
              <a:t> </a:t>
            </a:r>
          </a:p>
          <a:p>
            <a:pPr marL="0" indent="0">
              <a:buNone/>
            </a:pPr>
            <a:endParaRPr lang="en-IN" dirty="0"/>
          </a:p>
        </p:txBody>
      </p:sp>
      <p:sp>
        <p:nvSpPr>
          <p:cNvPr id="9" name="TextBox 8">
            <a:extLst>
              <a:ext uri="{FF2B5EF4-FFF2-40B4-BE49-F238E27FC236}">
                <a16:creationId xmlns:a16="http://schemas.microsoft.com/office/drawing/2014/main" id="{8A08CC49-6BC5-5581-2AFD-4A96F8ED86DD}"/>
              </a:ext>
            </a:extLst>
          </p:cNvPr>
          <p:cNvSpPr txBox="1"/>
          <p:nvPr/>
        </p:nvSpPr>
        <p:spPr>
          <a:xfrm>
            <a:off x="838200" y="1690688"/>
            <a:ext cx="10515600" cy="1477328"/>
          </a:xfrm>
          <a:prstGeom prst="rect">
            <a:avLst/>
          </a:prstGeom>
          <a:noFill/>
        </p:spPr>
        <p:txBody>
          <a:bodyPr wrap="square">
            <a:spAutoFit/>
          </a:bodyPr>
          <a:lstStyle/>
          <a:p>
            <a:pPr marL="285750" indent="-285750" algn="just">
              <a:buFont typeface="Arial" panose="020B0604020202020204" pitchFamily="34" charset="0"/>
              <a:buChar char="•"/>
            </a:pPr>
            <a:r>
              <a:rPr lang="en-US" sz="1800" b="0" i="0" u="none" strike="noStrike" baseline="0" dirty="0">
                <a:solidFill>
                  <a:srgbClr val="000000"/>
                </a:solidFill>
              </a:rPr>
              <a:t>Armstrong's axioms are a set of rules used to derive all the functional dependencies on a relational database. </a:t>
            </a:r>
          </a:p>
          <a:p>
            <a:pPr marL="285750" indent="-285750" algn="just">
              <a:buFont typeface="Arial" panose="020B0604020202020204" pitchFamily="34" charset="0"/>
              <a:buChar char="•"/>
            </a:pPr>
            <a:r>
              <a:rPr lang="en-US" sz="1800" b="0" i="0" u="none" strike="noStrike" baseline="0" dirty="0">
                <a:solidFill>
                  <a:srgbClr val="000000"/>
                </a:solidFill>
              </a:rPr>
              <a:t>Let A, B, and C is subsets of the attributes of the relation R. </a:t>
            </a:r>
          </a:p>
          <a:p>
            <a:pPr marL="285750" indent="-285750" algn="just">
              <a:buFont typeface="Arial" panose="020B0604020202020204" pitchFamily="34" charset="0"/>
              <a:buChar char="•"/>
            </a:pPr>
            <a:r>
              <a:rPr lang="en-US" sz="1800" b="0" i="0" u="none" strike="noStrike" baseline="0" dirty="0">
                <a:solidFill>
                  <a:srgbClr val="000000"/>
                </a:solidFill>
              </a:rPr>
              <a:t>Rules are given here based on following figure</a:t>
            </a:r>
            <a:r>
              <a:rPr lang="en-US" dirty="0">
                <a:solidFill>
                  <a:srgbClr val="000000"/>
                </a:solidFill>
              </a:rPr>
              <a:t>:</a:t>
            </a:r>
          </a:p>
          <a:p>
            <a:pPr marL="285750" indent="-285750" algn="just">
              <a:buFont typeface="Arial" panose="020B0604020202020204" pitchFamily="34" charset="0"/>
              <a:buChar char="•"/>
            </a:pPr>
            <a:endParaRPr lang="en-US" sz="1800" b="0" i="0" u="none" strike="noStrike" baseline="0" dirty="0">
              <a:solidFill>
                <a:srgbClr val="000000"/>
              </a:solidFill>
            </a:endParaRPr>
          </a:p>
        </p:txBody>
      </p:sp>
      <p:pic>
        <p:nvPicPr>
          <p:cNvPr id="11" name="Picture 10">
            <a:extLst>
              <a:ext uri="{FF2B5EF4-FFF2-40B4-BE49-F238E27FC236}">
                <a16:creationId xmlns:a16="http://schemas.microsoft.com/office/drawing/2014/main" id="{B185D9A8-BCE6-1C87-9665-D707E59FFEA7}"/>
              </a:ext>
            </a:extLst>
          </p:cNvPr>
          <p:cNvPicPr>
            <a:picLocks noChangeAspect="1"/>
          </p:cNvPicPr>
          <p:nvPr/>
        </p:nvPicPr>
        <p:blipFill>
          <a:blip r:embed="rId2"/>
          <a:stretch>
            <a:fillRect/>
          </a:stretch>
        </p:blipFill>
        <p:spPr>
          <a:xfrm>
            <a:off x="838200" y="2973036"/>
            <a:ext cx="10515600" cy="3398908"/>
          </a:xfrm>
          <a:prstGeom prst="rect">
            <a:avLst/>
          </a:prstGeom>
        </p:spPr>
      </p:pic>
    </p:spTree>
    <p:extLst>
      <p:ext uri="{BB962C8B-B14F-4D97-AF65-F5344CB8AC3E}">
        <p14:creationId xmlns:p14="http://schemas.microsoft.com/office/powerpoint/2010/main" val="2821462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18029-635D-CAAB-1504-CB067C8EE5E4}"/>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sz="3200" b="1" dirty="0"/>
              <a:t>:Closure of Functional Dependency Set/Closure of Attributes:</a:t>
            </a:r>
            <a:endParaRPr lang="en-IN" sz="3200"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3FF3DB1B-8DF8-CF42-2C6C-BD053A980CA2}"/>
              </a:ext>
            </a:extLst>
          </p:cNvPr>
          <p:cNvSpPr>
            <a:spLocks noGrp="1"/>
          </p:cNvSpPr>
          <p:nvPr>
            <p:ph idx="1"/>
          </p:nvPr>
        </p:nvSpPr>
        <p:spPr/>
        <p:txBody>
          <a:bodyPr>
            <a:normAutofit/>
          </a:bodyPr>
          <a:lstStyle/>
          <a:p>
            <a:pPr algn="just">
              <a:lnSpc>
                <a:spcPct val="100000"/>
              </a:lnSpc>
            </a:pPr>
            <a:r>
              <a:rPr lang="en-US" sz="2400" b="0" i="0" u="none" strike="noStrike" baseline="0" dirty="0">
                <a:solidFill>
                  <a:srgbClr val="000000"/>
                </a:solidFill>
              </a:rPr>
              <a:t>For given set of attributes, the closure of any attribute X under Functional Dependency F, is the set of attributes that are functionally determined by X under F. </a:t>
            </a:r>
          </a:p>
          <a:p>
            <a:pPr algn="just">
              <a:lnSpc>
                <a:spcPct val="100000"/>
              </a:lnSpc>
            </a:pPr>
            <a:r>
              <a:rPr lang="en-US" sz="2400" b="0" i="0" u="none" strike="noStrike" baseline="0" dirty="0">
                <a:solidFill>
                  <a:srgbClr val="000000"/>
                </a:solidFill>
              </a:rPr>
              <a:t>It is denoted by X+. </a:t>
            </a:r>
          </a:p>
          <a:p>
            <a:pPr marL="0" indent="0" algn="just">
              <a:lnSpc>
                <a:spcPct val="100000"/>
              </a:lnSpc>
              <a:buNone/>
            </a:pPr>
            <a:endParaRPr lang="en-US" sz="2400" b="0" i="0" u="none" strike="noStrike" baseline="0" dirty="0">
              <a:solidFill>
                <a:srgbClr val="000000"/>
              </a:solidFill>
            </a:endParaRPr>
          </a:p>
          <a:p>
            <a:pPr marL="0" indent="0" algn="ctr">
              <a:lnSpc>
                <a:spcPct val="100000"/>
              </a:lnSpc>
              <a:buNone/>
            </a:pPr>
            <a:r>
              <a:rPr lang="en-US" sz="2400" b="0" i="1" u="none" strike="noStrike" baseline="0" dirty="0">
                <a:solidFill>
                  <a:srgbClr val="000000"/>
                </a:solidFill>
              </a:rPr>
              <a:t>[X]+ = {Set of attributes determined by X} </a:t>
            </a:r>
            <a:endParaRPr lang="en-US" sz="3600" b="0" i="0" u="none" strike="noStrike" baseline="0" dirty="0">
              <a:solidFill>
                <a:srgbClr val="000000"/>
              </a:solidFill>
            </a:endParaRPr>
          </a:p>
        </p:txBody>
      </p:sp>
    </p:spTree>
    <p:extLst>
      <p:ext uri="{BB962C8B-B14F-4D97-AF65-F5344CB8AC3E}">
        <p14:creationId xmlns:p14="http://schemas.microsoft.com/office/powerpoint/2010/main" val="1909901777"/>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18029-635D-CAAB-1504-CB067C8EE5E4}"/>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sz="3200" b="1" dirty="0"/>
              <a:t>:Closure of Functional Dependency Set/Closure of Attributes:</a:t>
            </a:r>
            <a:endParaRPr lang="en-IN" sz="3200"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3FF3DB1B-8DF8-CF42-2C6C-BD053A980CA2}"/>
              </a:ext>
            </a:extLst>
          </p:cNvPr>
          <p:cNvSpPr>
            <a:spLocks noGrp="1"/>
          </p:cNvSpPr>
          <p:nvPr>
            <p:ph idx="1"/>
          </p:nvPr>
        </p:nvSpPr>
        <p:spPr/>
        <p:txBody>
          <a:bodyPr>
            <a:normAutofit fontScale="92500" lnSpcReduction="10000"/>
          </a:bodyPr>
          <a:lstStyle/>
          <a:p>
            <a:pPr algn="just">
              <a:lnSpc>
                <a:spcPct val="100000"/>
              </a:lnSpc>
            </a:pPr>
            <a:r>
              <a:rPr lang="en-US" sz="1800" dirty="0">
                <a:solidFill>
                  <a:srgbClr val="000000"/>
                </a:solidFill>
                <a:latin typeface="Times New Roman" panose="02020603050405020304" pitchFamily="18" charset="0"/>
              </a:rPr>
              <a:t>For given set of attributes, the closure of any attribute X under Functional Dependency F, is the set of attributes that are functionally determined by X under F. </a:t>
            </a:r>
          </a:p>
          <a:p>
            <a:pPr algn="just">
              <a:lnSpc>
                <a:spcPct val="100000"/>
              </a:lnSpc>
            </a:pPr>
            <a:r>
              <a:rPr lang="en-US" sz="1800" dirty="0">
                <a:solidFill>
                  <a:srgbClr val="000000"/>
                </a:solidFill>
                <a:latin typeface="Times New Roman" panose="02020603050405020304" pitchFamily="18" charset="0"/>
              </a:rPr>
              <a:t>It is denoted by X+. </a:t>
            </a:r>
          </a:p>
          <a:p>
            <a:pPr marL="0" indent="0" algn="ctr">
              <a:lnSpc>
                <a:spcPct val="100000"/>
              </a:lnSpc>
              <a:buNone/>
            </a:pPr>
            <a:r>
              <a:rPr lang="en-US" sz="1800" dirty="0">
                <a:solidFill>
                  <a:srgbClr val="000000"/>
                </a:solidFill>
                <a:latin typeface="Times New Roman" panose="02020603050405020304" pitchFamily="18" charset="0"/>
              </a:rPr>
              <a:t>[X]+ = {Set of attributes determined by X} </a:t>
            </a:r>
          </a:p>
          <a:p>
            <a:pPr marL="0" indent="0" algn="ctr">
              <a:lnSpc>
                <a:spcPct val="100000"/>
              </a:lnSpc>
              <a:buNone/>
            </a:pPr>
            <a:endParaRPr lang="en-US" sz="1800" dirty="0">
              <a:solidFill>
                <a:srgbClr val="000000"/>
              </a:solidFill>
              <a:latin typeface="Times New Roman" panose="02020603050405020304" pitchFamily="18" charset="0"/>
            </a:endParaRPr>
          </a:p>
          <a:p>
            <a:pPr marL="0" indent="0">
              <a:buNone/>
            </a:pPr>
            <a:r>
              <a:rPr lang="en-IN" sz="1800" b="1" i="0" u="none" strike="noStrike" baseline="0" dirty="0">
                <a:solidFill>
                  <a:srgbClr val="000000"/>
                </a:solidFill>
                <a:latin typeface="Times New Roman" panose="02020603050405020304" pitchFamily="18" charset="0"/>
              </a:rPr>
              <a:t>Example: </a:t>
            </a:r>
            <a:endParaRPr lang="en-IN" sz="1800" b="0" i="0" u="none" strike="noStrike" baseline="0" dirty="0">
              <a:solidFill>
                <a:srgbClr val="000000"/>
              </a:solidFill>
              <a:latin typeface="Times New Roman" panose="02020603050405020304" pitchFamily="18" charset="0"/>
            </a:endParaRPr>
          </a:p>
          <a:p>
            <a:pPr marL="0" indent="0">
              <a:buNone/>
            </a:pPr>
            <a:r>
              <a:rPr lang="en-US" sz="1800" b="0" i="0" u="none" strike="noStrike" baseline="0" dirty="0">
                <a:solidFill>
                  <a:srgbClr val="000000"/>
                </a:solidFill>
                <a:latin typeface="Times New Roman" panose="02020603050405020304" pitchFamily="18" charset="0"/>
              </a:rPr>
              <a:t>Given relation R with attributes A,B,C,D,E,F,G and set of Functional Dependencies, </a:t>
            </a:r>
          </a:p>
          <a:p>
            <a:pPr marL="0" indent="0">
              <a:buNone/>
            </a:pPr>
            <a:r>
              <a:rPr lang="en-IN" sz="1800" b="0" i="0" u="none" strike="noStrike" baseline="0" dirty="0">
                <a:solidFill>
                  <a:srgbClr val="000000"/>
                </a:solidFill>
                <a:latin typeface="Times New Roman" panose="02020603050405020304" pitchFamily="18" charset="0"/>
              </a:rPr>
              <a:t>F = { A → B, B → C, AC → D, CD → E, G → A, AF → G }. </a:t>
            </a:r>
          </a:p>
          <a:p>
            <a:pPr marL="0" indent="0">
              <a:buNone/>
            </a:pPr>
            <a:r>
              <a:rPr lang="en-US" sz="1800" b="0" i="0" u="none" strike="noStrike" baseline="0" dirty="0">
                <a:solidFill>
                  <a:srgbClr val="000000"/>
                </a:solidFill>
                <a:latin typeface="Times New Roman" panose="02020603050405020304" pitchFamily="18" charset="0"/>
              </a:rPr>
              <a:t>Find the Closure of A and AF. </a:t>
            </a:r>
          </a:p>
          <a:p>
            <a:pPr marL="0" indent="0">
              <a:buNone/>
            </a:pPr>
            <a:endParaRPr lang="en-US" sz="1800" b="0" i="0" u="none" strike="noStrike" baseline="0" dirty="0">
              <a:solidFill>
                <a:srgbClr val="000000"/>
              </a:solidFill>
              <a:latin typeface="Times New Roman" panose="02020603050405020304" pitchFamily="18" charset="0"/>
            </a:endParaRPr>
          </a:p>
          <a:p>
            <a:pPr marL="0" indent="0">
              <a:buNone/>
            </a:pPr>
            <a:r>
              <a:rPr lang="en-IN" sz="1800" b="1" dirty="0">
                <a:solidFill>
                  <a:srgbClr val="000000"/>
                </a:solidFill>
                <a:latin typeface="Times New Roman" panose="02020603050405020304" pitchFamily="18" charset="0"/>
              </a:rPr>
              <a:t>Solution</a:t>
            </a:r>
            <a:r>
              <a:rPr lang="en-IN" sz="1800" b="1" i="0" u="none" strike="noStrike" baseline="0" dirty="0">
                <a:solidFill>
                  <a:srgbClr val="000000"/>
                </a:solidFill>
                <a:latin typeface="Times New Roman" panose="02020603050405020304" pitchFamily="18" charset="0"/>
              </a:rPr>
              <a:t>: </a:t>
            </a:r>
            <a:endParaRPr lang="en-IN" sz="1800" b="0" i="0" u="none" strike="noStrike" baseline="0" dirty="0">
              <a:solidFill>
                <a:srgbClr val="000000"/>
              </a:solidFill>
              <a:latin typeface="Times New Roman" panose="02020603050405020304" pitchFamily="18" charset="0"/>
            </a:endParaRPr>
          </a:p>
          <a:p>
            <a:pPr marL="0" indent="0">
              <a:buNone/>
            </a:pPr>
            <a:r>
              <a:rPr lang="pt-BR" sz="1800" b="0" i="0" u="none" strike="noStrike" baseline="0" dirty="0">
                <a:solidFill>
                  <a:srgbClr val="000000"/>
                </a:solidFill>
                <a:latin typeface="Times New Roman" panose="02020603050405020304" pitchFamily="18" charset="0"/>
              </a:rPr>
              <a:t>A+ ={ A, B, C, D, E) </a:t>
            </a:r>
          </a:p>
          <a:p>
            <a:pPr marL="0" indent="0">
              <a:buNone/>
            </a:pPr>
            <a:r>
              <a:rPr lang="da-DK" sz="1800" b="0" i="0" u="none" strike="noStrike" baseline="0" dirty="0">
                <a:solidFill>
                  <a:srgbClr val="000000"/>
                </a:solidFill>
                <a:latin typeface="Times New Roman" panose="02020603050405020304" pitchFamily="18" charset="0"/>
              </a:rPr>
              <a:t>[AF]+ = {A, B, C, D, E, F, G} </a:t>
            </a:r>
            <a:endParaRPr lang="en-IN" sz="1800" dirty="0"/>
          </a:p>
          <a:p>
            <a:pPr marL="0" indent="0" algn="ctr">
              <a:lnSpc>
                <a:spcPct val="100000"/>
              </a:lnSpc>
              <a:buNone/>
            </a:pPr>
            <a:endParaRPr lang="en-US" sz="180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4191219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954F5-3014-F1A6-9D09-48299E1CAD3A}"/>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Autofit/>
          </a:bodyPr>
          <a:lstStyle/>
          <a:p>
            <a:pPr algn="ctr"/>
            <a:r>
              <a:rPr lang="en-IN" sz="3600" b="1" dirty="0">
                <a:solidFill>
                  <a:schemeClr val="bg1"/>
                </a:solidFill>
                <a:latin typeface="Calibri" panose="020F0502020204030204"/>
              </a:rPr>
              <a:t>How to find super key using Closure of Attributes?</a:t>
            </a:r>
            <a:endParaRPr lang="en-IN" sz="3600" b="1" dirty="0">
              <a:solidFill>
                <a:schemeClr val="bg1"/>
              </a:solidFill>
              <a:latin typeface="+mn-lt"/>
              <a:ea typeface="+mn-ea"/>
              <a:cs typeface="+mn-cs"/>
            </a:endParaRPr>
          </a:p>
        </p:txBody>
      </p:sp>
      <p:sp>
        <p:nvSpPr>
          <p:cNvPr id="3" name="Content Placeholder 2">
            <a:extLst>
              <a:ext uri="{FF2B5EF4-FFF2-40B4-BE49-F238E27FC236}">
                <a16:creationId xmlns:a16="http://schemas.microsoft.com/office/drawing/2014/main" id="{2B95A054-116D-F1EC-CB08-250307AAB64D}"/>
              </a:ext>
            </a:extLst>
          </p:cNvPr>
          <p:cNvSpPr>
            <a:spLocks noGrp="1"/>
          </p:cNvSpPr>
          <p:nvPr>
            <p:ph idx="1"/>
          </p:nvPr>
        </p:nvSpPr>
        <p:spPr/>
        <p:txBody>
          <a:bodyPr/>
          <a:lstStyle/>
          <a:p>
            <a:pPr algn="just">
              <a:lnSpc>
                <a:spcPct val="100000"/>
              </a:lnSpc>
            </a:pPr>
            <a:r>
              <a:rPr lang="en-US" sz="1800" b="0" i="0" u="none" strike="noStrike" baseline="0" dirty="0">
                <a:solidFill>
                  <a:srgbClr val="000000"/>
                </a:solidFill>
                <a:latin typeface="Times New Roman" panose="02020603050405020304" pitchFamily="18" charset="0"/>
              </a:rPr>
              <a:t>X is a Super Key of R if X+ should determine all the attribute of Relation R. </a:t>
            </a:r>
          </a:p>
          <a:p>
            <a:pPr marL="0" indent="0" algn="just">
              <a:lnSpc>
                <a:spcPct val="100000"/>
              </a:lnSpc>
              <a:buNone/>
            </a:pPr>
            <a:endParaRPr lang="en-US" sz="1800" b="0" i="0" u="none" strike="noStrike" baseline="0" dirty="0">
              <a:solidFill>
                <a:srgbClr val="000000"/>
              </a:solidFill>
              <a:latin typeface="Times New Roman" panose="02020603050405020304" pitchFamily="18" charset="0"/>
            </a:endParaRPr>
          </a:p>
          <a:p>
            <a:pPr marL="0" indent="0" algn="just">
              <a:lnSpc>
                <a:spcPct val="100000"/>
              </a:lnSpc>
              <a:buNone/>
            </a:pPr>
            <a:r>
              <a:rPr lang="en-IN" sz="1800" b="1" i="0" u="none" strike="noStrike" baseline="0" dirty="0">
                <a:solidFill>
                  <a:srgbClr val="000000"/>
                </a:solidFill>
                <a:latin typeface="Times New Roman" panose="02020603050405020304" pitchFamily="18" charset="0"/>
              </a:rPr>
              <a:t>Example: </a:t>
            </a:r>
            <a:endParaRPr lang="en-IN" sz="1800" b="0" i="0" u="none" strike="noStrike" baseline="0" dirty="0">
              <a:solidFill>
                <a:srgbClr val="000000"/>
              </a:solidFill>
              <a:latin typeface="Times New Roman" panose="02020603050405020304" pitchFamily="18" charset="0"/>
            </a:endParaRPr>
          </a:p>
          <a:p>
            <a:pPr marL="0" indent="0" algn="just">
              <a:lnSpc>
                <a:spcPct val="100000"/>
              </a:lnSpc>
              <a:buNone/>
            </a:pPr>
            <a:r>
              <a:rPr lang="pt-BR" sz="1800" b="0" i="0" u="none" strike="noStrike" baseline="0" dirty="0">
                <a:solidFill>
                  <a:srgbClr val="000000"/>
                </a:solidFill>
                <a:latin typeface="Times New Roman" panose="02020603050405020304" pitchFamily="18" charset="0"/>
              </a:rPr>
              <a:t>R(ABCD), F = { A → B, B → C, C → D } </a:t>
            </a:r>
          </a:p>
          <a:p>
            <a:pPr marL="0" indent="0" algn="just">
              <a:lnSpc>
                <a:spcPct val="100000"/>
              </a:lnSpc>
              <a:buNone/>
            </a:pPr>
            <a:r>
              <a:rPr lang="pt-BR" sz="1800" b="0" i="0" u="none" strike="noStrike" baseline="0" dirty="0">
                <a:solidFill>
                  <a:srgbClr val="000000"/>
                </a:solidFill>
                <a:latin typeface="Times New Roman" panose="02020603050405020304" pitchFamily="18" charset="0"/>
              </a:rPr>
              <a:t>[A]+ = {A, B, C, D} </a:t>
            </a:r>
          </a:p>
          <a:p>
            <a:pPr marL="0" indent="0" algn="just">
              <a:lnSpc>
                <a:spcPct val="100000"/>
              </a:lnSpc>
              <a:buNone/>
            </a:pPr>
            <a:r>
              <a:rPr lang="en-US" sz="1800" b="0" i="0" u="none" strike="noStrike" baseline="0" dirty="0">
                <a:solidFill>
                  <a:srgbClr val="000000"/>
                </a:solidFill>
                <a:latin typeface="Times New Roman" panose="02020603050405020304" pitchFamily="18" charset="0"/>
              </a:rPr>
              <a:t>Hence, A is one of the </a:t>
            </a:r>
            <a:r>
              <a:rPr lang="en-US" sz="1800" i="0" u="none" strike="noStrike" baseline="0" dirty="0">
                <a:solidFill>
                  <a:srgbClr val="000000"/>
                </a:solidFill>
                <a:latin typeface="Times New Roman" panose="02020603050405020304" pitchFamily="18" charset="0"/>
              </a:rPr>
              <a:t>super</a:t>
            </a:r>
            <a:r>
              <a:rPr lang="en-US" sz="1800" b="1" i="0" u="none" strike="noStrike" baseline="0" dirty="0">
                <a:solidFill>
                  <a:srgbClr val="000000"/>
                </a:solidFill>
                <a:latin typeface="Times New Roman" panose="02020603050405020304" pitchFamily="18" charset="0"/>
              </a:rPr>
              <a:t> </a:t>
            </a:r>
            <a:r>
              <a:rPr lang="en-US" sz="1800" b="0" i="0" u="none" strike="noStrike" baseline="0" dirty="0">
                <a:solidFill>
                  <a:srgbClr val="000000"/>
                </a:solidFill>
                <a:latin typeface="Times New Roman" panose="02020603050405020304" pitchFamily="18" charset="0"/>
              </a:rPr>
              <a:t>keys. </a:t>
            </a:r>
            <a:endParaRPr lang="en-IN" dirty="0"/>
          </a:p>
        </p:txBody>
      </p:sp>
    </p:spTree>
    <p:extLst>
      <p:ext uri="{BB962C8B-B14F-4D97-AF65-F5344CB8AC3E}">
        <p14:creationId xmlns:p14="http://schemas.microsoft.com/office/powerpoint/2010/main" val="18723965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B006F78-0D3B-F3B6-9280-E9521AD1BDC8}"/>
              </a:ext>
            </a:extLst>
          </p:cNvPr>
          <p:cNvPicPr>
            <a:picLocks noGrp="1" noChangeAspect="1"/>
          </p:cNvPicPr>
          <p:nvPr>
            <p:ph idx="1"/>
          </p:nvPr>
        </p:nvPicPr>
        <p:blipFill>
          <a:blip r:embed="rId2"/>
          <a:stretch>
            <a:fillRect/>
          </a:stretch>
        </p:blipFill>
        <p:spPr>
          <a:xfrm>
            <a:off x="574024" y="0"/>
            <a:ext cx="5460424" cy="6858000"/>
          </a:xfrm>
        </p:spPr>
      </p:pic>
      <p:pic>
        <p:nvPicPr>
          <p:cNvPr id="7" name="Picture 6">
            <a:extLst>
              <a:ext uri="{FF2B5EF4-FFF2-40B4-BE49-F238E27FC236}">
                <a16:creationId xmlns:a16="http://schemas.microsoft.com/office/drawing/2014/main" id="{9A5F5B78-F101-EA3C-0505-D771FF76541F}"/>
              </a:ext>
            </a:extLst>
          </p:cNvPr>
          <p:cNvPicPr>
            <a:picLocks noChangeAspect="1"/>
          </p:cNvPicPr>
          <p:nvPr/>
        </p:nvPicPr>
        <p:blipFill>
          <a:blip r:embed="rId3"/>
          <a:stretch>
            <a:fillRect/>
          </a:stretch>
        </p:blipFill>
        <p:spPr>
          <a:xfrm>
            <a:off x="6562897" y="0"/>
            <a:ext cx="5055079" cy="6858000"/>
          </a:xfrm>
          <a:prstGeom prst="rect">
            <a:avLst/>
          </a:prstGeom>
        </p:spPr>
      </p:pic>
    </p:spTree>
    <p:extLst>
      <p:ext uri="{BB962C8B-B14F-4D97-AF65-F5344CB8AC3E}">
        <p14:creationId xmlns:p14="http://schemas.microsoft.com/office/powerpoint/2010/main" val="19551158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A903BA-3901-369E-7D58-4633B19586C5}"/>
              </a:ext>
            </a:extLst>
          </p:cNvPr>
          <p:cNvPicPr>
            <a:picLocks noChangeAspect="1"/>
          </p:cNvPicPr>
          <p:nvPr/>
        </p:nvPicPr>
        <p:blipFill>
          <a:blip r:embed="rId2"/>
          <a:stretch>
            <a:fillRect/>
          </a:stretch>
        </p:blipFill>
        <p:spPr>
          <a:xfrm>
            <a:off x="585656" y="0"/>
            <a:ext cx="5285373" cy="6858000"/>
          </a:xfrm>
          <a:prstGeom prst="rect">
            <a:avLst/>
          </a:prstGeom>
        </p:spPr>
      </p:pic>
      <p:pic>
        <p:nvPicPr>
          <p:cNvPr id="5" name="Picture 4">
            <a:extLst>
              <a:ext uri="{FF2B5EF4-FFF2-40B4-BE49-F238E27FC236}">
                <a16:creationId xmlns:a16="http://schemas.microsoft.com/office/drawing/2014/main" id="{16F3F782-F6EE-FE0F-7955-F433068C84D2}"/>
              </a:ext>
            </a:extLst>
          </p:cNvPr>
          <p:cNvPicPr>
            <a:picLocks noChangeAspect="1"/>
          </p:cNvPicPr>
          <p:nvPr/>
        </p:nvPicPr>
        <p:blipFill>
          <a:blip r:embed="rId3"/>
          <a:stretch>
            <a:fillRect/>
          </a:stretch>
        </p:blipFill>
        <p:spPr>
          <a:xfrm>
            <a:off x="6320973" y="0"/>
            <a:ext cx="5229489" cy="6858000"/>
          </a:xfrm>
          <a:prstGeom prst="rect">
            <a:avLst/>
          </a:prstGeom>
        </p:spPr>
      </p:pic>
    </p:spTree>
    <p:extLst>
      <p:ext uri="{BB962C8B-B14F-4D97-AF65-F5344CB8AC3E}">
        <p14:creationId xmlns:p14="http://schemas.microsoft.com/office/powerpoint/2010/main" val="2910713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9DA12A-F74D-5D62-D9DC-316FFCA6439C}"/>
              </a:ext>
            </a:extLst>
          </p:cNvPr>
          <p:cNvPicPr>
            <a:picLocks noChangeAspect="1"/>
          </p:cNvPicPr>
          <p:nvPr/>
        </p:nvPicPr>
        <p:blipFill>
          <a:blip r:embed="rId2"/>
          <a:stretch>
            <a:fillRect/>
          </a:stretch>
        </p:blipFill>
        <p:spPr>
          <a:xfrm>
            <a:off x="606022" y="0"/>
            <a:ext cx="5351316" cy="6858000"/>
          </a:xfrm>
          <a:prstGeom prst="rect">
            <a:avLst/>
          </a:prstGeom>
        </p:spPr>
      </p:pic>
      <p:pic>
        <p:nvPicPr>
          <p:cNvPr id="5" name="Picture 4">
            <a:extLst>
              <a:ext uri="{FF2B5EF4-FFF2-40B4-BE49-F238E27FC236}">
                <a16:creationId xmlns:a16="http://schemas.microsoft.com/office/drawing/2014/main" id="{0D96E953-8582-2F4D-79E8-DF1AA12080C4}"/>
              </a:ext>
            </a:extLst>
          </p:cNvPr>
          <p:cNvPicPr>
            <a:picLocks noChangeAspect="1"/>
          </p:cNvPicPr>
          <p:nvPr/>
        </p:nvPicPr>
        <p:blipFill>
          <a:blip r:embed="rId3"/>
          <a:stretch>
            <a:fillRect/>
          </a:stretch>
        </p:blipFill>
        <p:spPr>
          <a:xfrm>
            <a:off x="6234664" y="0"/>
            <a:ext cx="5137995" cy="6858000"/>
          </a:xfrm>
          <a:prstGeom prst="rect">
            <a:avLst/>
          </a:prstGeom>
        </p:spPr>
      </p:pic>
    </p:spTree>
    <p:extLst>
      <p:ext uri="{BB962C8B-B14F-4D97-AF65-F5344CB8AC3E}">
        <p14:creationId xmlns:p14="http://schemas.microsoft.com/office/powerpoint/2010/main" val="16758525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FF2091-224D-61C9-7C36-66C9227E879F}"/>
              </a:ext>
            </a:extLst>
          </p:cNvPr>
          <p:cNvPicPr>
            <a:picLocks noChangeAspect="1"/>
          </p:cNvPicPr>
          <p:nvPr/>
        </p:nvPicPr>
        <p:blipFill>
          <a:blip r:embed="rId2"/>
          <a:stretch>
            <a:fillRect/>
          </a:stretch>
        </p:blipFill>
        <p:spPr>
          <a:xfrm>
            <a:off x="613889" y="0"/>
            <a:ext cx="5132382" cy="6858000"/>
          </a:xfrm>
          <a:prstGeom prst="rect">
            <a:avLst/>
          </a:prstGeom>
        </p:spPr>
      </p:pic>
      <p:pic>
        <p:nvPicPr>
          <p:cNvPr id="5" name="Picture 4">
            <a:extLst>
              <a:ext uri="{FF2B5EF4-FFF2-40B4-BE49-F238E27FC236}">
                <a16:creationId xmlns:a16="http://schemas.microsoft.com/office/drawing/2014/main" id="{DE83671F-BE0A-4FA4-4C2B-ACA22653C98F}"/>
              </a:ext>
            </a:extLst>
          </p:cNvPr>
          <p:cNvPicPr>
            <a:picLocks noChangeAspect="1"/>
          </p:cNvPicPr>
          <p:nvPr/>
        </p:nvPicPr>
        <p:blipFill>
          <a:blip r:embed="rId3"/>
          <a:stretch>
            <a:fillRect/>
          </a:stretch>
        </p:blipFill>
        <p:spPr>
          <a:xfrm>
            <a:off x="6445731" y="0"/>
            <a:ext cx="5229489" cy="6858000"/>
          </a:xfrm>
          <a:prstGeom prst="rect">
            <a:avLst/>
          </a:prstGeom>
        </p:spPr>
      </p:pic>
    </p:spTree>
    <p:extLst>
      <p:ext uri="{BB962C8B-B14F-4D97-AF65-F5344CB8AC3E}">
        <p14:creationId xmlns:p14="http://schemas.microsoft.com/office/powerpoint/2010/main" val="39542437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02949A-BF95-BD28-7632-44BB6B3D0384}"/>
              </a:ext>
            </a:extLst>
          </p:cNvPr>
          <p:cNvPicPr>
            <a:picLocks noChangeAspect="1"/>
          </p:cNvPicPr>
          <p:nvPr/>
        </p:nvPicPr>
        <p:blipFill>
          <a:blip r:embed="rId2"/>
          <a:stretch>
            <a:fillRect/>
          </a:stretch>
        </p:blipFill>
        <p:spPr>
          <a:xfrm>
            <a:off x="254856" y="0"/>
            <a:ext cx="6094288" cy="6858000"/>
          </a:xfrm>
          <a:prstGeom prst="rect">
            <a:avLst/>
          </a:prstGeom>
        </p:spPr>
      </p:pic>
      <p:pic>
        <p:nvPicPr>
          <p:cNvPr id="5" name="Picture 4">
            <a:extLst>
              <a:ext uri="{FF2B5EF4-FFF2-40B4-BE49-F238E27FC236}">
                <a16:creationId xmlns:a16="http://schemas.microsoft.com/office/drawing/2014/main" id="{F2DBA0A2-BE03-CC6D-1930-A4EF2A977D23}"/>
              </a:ext>
            </a:extLst>
          </p:cNvPr>
          <p:cNvPicPr>
            <a:picLocks noChangeAspect="1"/>
          </p:cNvPicPr>
          <p:nvPr/>
        </p:nvPicPr>
        <p:blipFill>
          <a:blip r:embed="rId3"/>
          <a:stretch>
            <a:fillRect/>
          </a:stretch>
        </p:blipFill>
        <p:spPr>
          <a:xfrm>
            <a:off x="6737462" y="0"/>
            <a:ext cx="4995956" cy="6858000"/>
          </a:xfrm>
          <a:prstGeom prst="rect">
            <a:avLst/>
          </a:prstGeom>
        </p:spPr>
      </p:pic>
    </p:spTree>
    <p:extLst>
      <p:ext uri="{BB962C8B-B14F-4D97-AF65-F5344CB8AC3E}">
        <p14:creationId xmlns:p14="http://schemas.microsoft.com/office/powerpoint/2010/main" val="3287944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6BFC-9301-9B98-71B3-B6E694307966}"/>
              </a:ext>
            </a:extLst>
          </p:cNvPr>
          <p:cNvSpPr>
            <a:spLocks noGrp="1"/>
          </p:cNvSpPr>
          <p:nvPr>
            <p:ph type="ctrTitle"/>
          </p:nvPr>
        </p:nvSpPr>
        <p:spPr/>
        <p:txBody>
          <a:bodyPr/>
          <a:lstStyle/>
          <a:p>
            <a:r>
              <a:rPr lang="en-IN" b="1" dirty="0"/>
              <a:t>Unit 5</a:t>
            </a:r>
          </a:p>
        </p:txBody>
      </p:sp>
      <p:sp>
        <p:nvSpPr>
          <p:cNvPr id="3" name="Subtitle 2">
            <a:extLst>
              <a:ext uri="{FF2B5EF4-FFF2-40B4-BE49-F238E27FC236}">
                <a16:creationId xmlns:a16="http://schemas.microsoft.com/office/drawing/2014/main" id="{684821DA-C8EC-72FE-70BF-4B624EC2C9AE}"/>
              </a:ext>
            </a:extLst>
          </p:cNvPr>
          <p:cNvSpPr>
            <a:spLocks noGrp="1"/>
          </p:cNvSpPr>
          <p:nvPr>
            <p:ph type="subTitle" idx="1"/>
          </p:nvPr>
        </p:nvSpPr>
        <p:spPr>
          <a:xfrm>
            <a:off x="1524000" y="3602038"/>
            <a:ext cx="9530080" cy="1655762"/>
          </a:xfrm>
        </p:spPr>
        <p:txBody>
          <a:bodyPr>
            <a:normAutofit fontScale="92500"/>
          </a:bodyPr>
          <a:lstStyle/>
          <a:p>
            <a:r>
              <a:rPr lang="en-IN" sz="6600" b="1" dirty="0"/>
              <a:t>Relational Database Design</a:t>
            </a:r>
          </a:p>
        </p:txBody>
      </p:sp>
    </p:spTree>
    <p:extLst>
      <p:ext uri="{BB962C8B-B14F-4D97-AF65-F5344CB8AC3E}">
        <p14:creationId xmlns:p14="http://schemas.microsoft.com/office/powerpoint/2010/main" val="18115604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0F5C4D-8CA4-96B5-4BF8-C77EC7D16ED1}"/>
              </a:ext>
            </a:extLst>
          </p:cNvPr>
          <p:cNvPicPr>
            <a:picLocks noChangeAspect="1"/>
          </p:cNvPicPr>
          <p:nvPr/>
        </p:nvPicPr>
        <p:blipFill>
          <a:blip r:embed="rId2"/>
          <a:stretch>
            <a:fillRect/>
          </a:stretch>
        </p:blipFill>
        <p:spPr>
          <a:xfrm>
            <a:off x="1652788" y="351817"/>
            <a:ext cx="8886423" cy="6154366"/>
          </a:xfrm>
          <a:prstGeom prst="rect">
            <a:avLst/>
          </a:prstGeom>
        </p:spPr>
      </p:pic>
    </p:spTree>
    <p:extLst>
      <p:ext uri="{BB962C8B-B14F-4D97-AF65-F5344CB8AC3E}">
        <p14:creationId xmlns:p14="http://schemas.microsoft.com/office/powerpoint/2010/main" val="33491386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D1D96-C510-2881-C377-1B99B4940D1F}"/>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Autofit/>
          </a:bodyPr>
          <a:lstStyle/>
          <a:p>
            <a:pPr algn="ctr"/>
            <a:r>
              <a:rPr lang="en-US" sz="3600" b="1" dirty="0">
                <a:solidFill>
                  <a:schemeClr val="bg1"/>
                </a:solidFill>
                <a:latin typeface="Calibri" panose="020F0502020204030204"/>
                <a:ea typeface="+mn-ea"/>
                <a:cs typeface="+mn-cs"/>
              </a:rPr>
              <a:t>:Functional Dependency Preserving Decomposition:</a:t>
            </a:r>
            <a:endParaRPr lang="en-IN" sz="3600" b="1" dirty="0">
              <a:solidFill>
                <a:schemeClr val="bg1"/>
              </a:solidFill>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0E9FD4B-03B2-EB08-2F92-445AFEDCC7B1}"/>
              </a:ext>
            </a:extLst>
          </p:cNvPr>
          <p:cNvSpPr>
            <a:spLocks noGrp="1"/>
          </p:cNvSpPr>
          <p:nvPr>
            <p:ph idx="1"/>
          </p:nvPr>
        </p:nvSpPr>
        <p:spPr/>
        <p:txBody>
          <a:bodyPr>
            <a:normAutofit/>
          </a:bodyPr>
          <a:lstStyle/>
          <a:p>
            <a:pPr algn="just">
              <a:lnSpc>
                <a:spcPct val="100000"/>
              </a:lnSpc>
            </a:pPr>
            <a:r>
              <a:rPr lang="en-US" sz="2000" b="0" i="0" u="none" strike="noStrike" baseline="0" dirty="0">
                <a:solidFill>
                  <a:srgbClr val="000000"/>
                </a:solidFill>
                <a:latin typeface="Times New Roman" panose="02020603050405020304" pitchFamily="18" charset="0"/>
              </a:rPr>
              <a:t>Let R be the Relational schema with functional dependency set F is decomposed into R1, R2, R3…Rn sub relations with functional dependency set F1, F2, F3,...</a:t>
            </a:r>
            <a:r>
              <a:rPr lang="en-US" sz="2000" b="0" i="0" u="none" strike="noStrike" baseline="0" dirty="0" err="1">
                <a:solidFill>
                  <a:srgbClr val="000000"/>
                </a:solidFill>
                <a:latin typeface="Times New Roman" panose="02020603050405020304" pitchFamily="18" charset="0"/>
              </a:rPr>
              <a:t>Fn</a:t>
            </a:r>
            <a:r>
              <a:rPr lang="en-US" sz="2000" b="0" i="0" u="none" strike="noStrike" baseline="0" dirty="0">
                <a:solidFill>
                  <a:srgbClr val="000000"/>
                </a:solidFill>
                <a:latin typeface="Times New Roman" panose="02020603050405020304" pitchFamily="18" charset="0"/>
              </a:rPr>
              <a:t> respectively.</a:t>
            </a:r>
          </a:p>
          <a:p>
            <a:pPr marL="0" indent="0" algn="just">
              <a:lnSpc>
                <a:spcPct val="100000"/>
              </a:lnSpc>
              <a:buNone/>
            </a:pPr>
            <a:r>
              <a:rPr lang="en-US" sz="2000" b="0" i="0" u="none" strike="noStrike" baseline="0" dirty="0">
                <a:solidFill>
                  <a:srgbClr val="000000"/>
                </a:solidFill>
                <a:latin typeface="Times New Roman" panose="02020603050405020304" pitchFamily="18" charset="0"/>
              </a:rPr>
              <a:t> </a:t>
            </a:r>
          </a:p>
          <a:p>
            <a:pPr marL="0" indent="0" algn="just">
              <a:lnSpc>
                <a:spcPct val="100000"/>
              </a:lnSpc>
              <a:buNone/>
            </a:pPr>
            <a:endParaRPr lang="en-US" sz="2000" dirty="0">
              <a:solidFill>
                <a:srgbClr val="000000"/>
              </a:solidFill>
              <a:latin typeface="Times New Roman" panose="02020603050405020304" pitchFamily="18" charset="0"/>
            </a:endParaRPr>
          </a:p>
          <a:p>
            <a:pPr marL="0" indent="0" algn="just">
              <a:lnSpc>
                <a:spcPct val="100000"/>
              </a:lnSpc>
              <a:buNone/>
            </a:pPr>
            <a:endParaRPr lang="en-US" sz="2000" b="0" i="0" u="none" strike="noStrike" baseline="0" dirty="0">
              <a:solidFill>
                <a:srgbClr val="000000"/>
              </a:solidFill>
              <a:latin typeface="Times New Roman" panose="02020603050405020304" pitchFamily="18" charset="0"/>
            </a:endParaRPr>
          </a:p>
          <a:p>
            <a:pPr marL="0" indent="0" algn="just">
              <a:lnSpc>
                <a:spcPct val="100000"/>
              </a:lnSpc>
              <a:buNone/>
            </a:pPr>
            <a:endParaRPr lang="en-US" sz="2000" dirty="0">
              <a:solidFill>
                <a:srgbClr val="000000"/>
              </a:solidFill>
              <a:latin typeface="Times New Roman" panose="02020603050405020304" pitchFamily="18" charset="0"/>
            </a:endParaRPr>
          </a:p>
          <a:p>
            <a:pPr marL="0" indent="0" algn="just">
              <a:lnSpc>
                <a:spcPct val="100000"/>
              </a:lnSpc>
              <a:buNone/>
            </a:pPr>
            <a:endParaRPr lang="en-US" sz="2000" b="0" i="0" u="none" strike="noStrike" baseline="0" dirty="0">
              <a:solidFill>
                <a:srgbClr val="000000"/>
              </a:solidFill>
              <a:latin typeface="Times New Roman" panose="02020603050405020304" pitchFamily="18" charset="0"/>
            </a:endParaRPr>
          </a:p>
          <a:p>
            <a:pPr algn="just">
              <a:lnSpc>
                <a:spcPct val="100000"/>
              </a:lnSpc>
            </a:pPr>
            <a:r>
              <a:rPr lang="en-US" sz="2000" b="0" i="0" u="none" strike="noStrike" baseline="0" dirty="0">
                <a:solidFill>
                  <a:srgbClr val="000000"/>
                </a:solidFill>
                <a:latin typeface="Times New Roman" panose="02020603050405020304" pitchFamily="18" charset="0"/>
              </a:rPr>
              <a:t>If </a:t>
            </a:r>
            <a:r>
              <a:rPr lang="en-US" sz="2000" b="0" i="1" u="none" strike="noStrike" baseline="0" dirty="0">
                <a:solidFill>
                  <a:srgbClr val="000000"/>
                </a:solidFill>
                <a:latin typeface="Times New Roman" panose="02020603050405020304" pitchFamily="18" charset="0"/>
              </a:rPr>
              <a:t>[F1 </a:t>
            </a:r>
            <a:r>
              <a:rPr lang="en-US" sz="2000" b="0" i="0" u="none" strike="noStrike" baseline="0" dirty="0">
                <a:solidFill>
                  <a:srgbClr val="000000"/>
                </a:solidFill>
                <a:latin typeface="Cambria Math" panose="02040503050406030204" pitchFamily="18" charset="0"/>
              </a:rPr>
              <a:t>∪ </a:t>
            </a:r>
            <a:r>
              <a:rPr lang="en-US" sz="2000" b="0" i="1" u="none" strike="noStrike" baseline="0" dirty="0">
                <a:solidFill>
                  <a:srgbClr val="000000"/>
                </a:solidFill>
                <a:latin typeface="Times New Roman" panose="02020603050405020304" pitchFamily="18" charset="0"/>
              </a:rPr>
              <a:t>F2 </a:t>
            </a:r>
            <a:r>
              <a:rPr lang="en-US" sz="2000" b="0" i="0" u="none" strike="noStrike" baseline="0" dirty="0">
                <a:solidFill>
                  <a:srgbClr val="000000"/>
                </a:solidFill>
                <a:latin typeface="Cambria Math" panose="02040503050406030204" pitchFamily="18" charset="0"/>
              </a:rPr>
              <a:t>∪ </a:t>
            </a:r>
            <a:r>
              <a:rPr lang="en-US" sz="2000" b="0" i="1" u="none" strike="noStrike" baseline="0" dirty="0">
                <a:solidFill>
                  <a:srgbClr val="000000"/>
                </a:solidFill>
                <a:latin typeface="Times New Roman" panose="02020603050405020304" pitchFamily="18" charset="0"/>
              </a:rPr>
              <a:t>F3 </a:t>
            </a:r>
            <a:r>
              <a:rPr lang="en-US" sz="2000" b="0" i="0" u="none" strike="noStrike" baseline="0" dirty="0">
                <a:solidFill>
                  <a:srgbClr val="000000"/>
                </a:solidFill>
                <a:latin typeface="Cambria Math" panose="02040503050406030204" pitchFamily="18" charset="0"/>
              </a:rPr>
              <a:t>∪</a:t>
            </a:r>
            <a:r>
              <a:rPr lang="en-US" sz="2000" b="1" i="1" u="none" strike="noStrike" baseline="0" dirty="0">
                <a:solidFill>
                  <a:srgbClr val="000000"/>
                </a:solidFill>
                <a:latin typeface="Times New Roman" panose="02020603050405020304" pitchFamily="18" charset="0"/>
              </a:rPr>
              <a:t>…… </a:t>
            </a:r>
            <a:r>
              <a:rPr lang="en-US" sz="2000" b="0" i="1" u="none" strike="noStrike" baseline="0" dirty="0" err="1">
                <a:solidFill>
                  <a:srgbClr val="000000"/>
                </a:solidFill>
                <a:latin typeface="Times New Roman" panose="02020603050405020304" pitchFamily="18" charset="0"/>
              </a:rPr>
              <a:t>Fn</a:t>
            </a:r>
            <a:r>
              <a:rPr lang="en-US" sz="2000" b="0" i="1" u="none" strike="noStrike" baseline="0" dirty="0">
                <a:solidFill>
                  <a:srgbClr val="000000"/>
                </a:solidFill>
                <a:latin typeface="Times New Roman" panose="02020603050405020304" pitchFamily="18" charset="0"/>
              </a:rPr>
              <a:t>] = F </a:t>
            </a:r>
            <a:r>
              <a:rPr lang="en-US" sz="2000" b="0" i="0" u="none" strike="noStrike" baseline="0" dirty="0">
                <a:solidFill>
                  <a:srgbClr val="000000"/>
                </a:solidFill>
                <a:latin typeface="Times New Roman" panose="02020603050405020304" pitchFamily="18" charset="0"/>
              </a:rPr>
              <a:t>then it is dependency preserving decomposition. </a:t>
            </a:r>
          </a:p>
          <a:p>
            <a:pPr algn="just">
              <a:lnSpc>
                <a:spcPct val="100000"/>
              </a:lnSpc>
            </a:pPr>
            <a:r>
              <a:rPr lang="en-US" sz="2000" b="0" i="0" u="none" strike="noStrike" baseline="0" dirty="0">
                <a:solidFill>
                  <a:srgbClr val="000000"/>
                </a:solidFill>
                <a:latin typeface="Times New Roman" panose="02020603050405020304" pitchFamily="18" charset="0"/>
              </a:rPr>
              <a:t>If </a:t>
            </a:r>
            <a:r>
              <a:rPr lang="en-US" sz="2000" b="0" i="1" u="none" strike="noStrike" baseline="0" dirty="0">
                <a:solidFill>
                  <a:srgbClr val="000000"/>
                </a:solidFill>
                <a:latin typeface="Times New Roman" panose="02020603050405020304" pitchFamily="18" charset="0"/>
              </a:rPr>
              <a:t>[F1 </a:t>
            </a:r>
            <a:r>
              <a:rPr lang="en-US" sz="2000" b="0" i="0" u="none" strike="noStrike" baseline="0" dirty="0">
                <a:solidFill>
                  <a:srgbClr val="000000"/>
                </a:solidFill>
                <a:latin typeface="Cambria Math" panose="02040503050406030204" pitchFamily="18" charset="0"/>
              </a:rPr>
              <a:t>∪ </a:t>
            </a:r>
            <a:r>
              <a:rPr lang="en-US" sz="2000" b="0" i="1" u="none" strike="noStrike" baseline="0" dirty="0">
                <a:solidFill>
                  <a:srgbClr val="000000"/>
                </a:solidFill>
                <a:latin typeface="Times New Roman" panose="02020603050405020304" pitchFamily="18" charset="0"/>
              </a:rPr>
              <a:t>F2 </a:t>
            </a:r>
            <a:r>
              <a:rPr lang="en-US" sz="2000" b="0" i="0" u="none" strike="noStrike" baseline="0" dirty="0">
                <a:solidFill>
                  <a:srgbClr val="000000"/>
                </a:solidFill>
                <a:latin typeface="Cambria Math" panose="02040503050406030204" pitchFamily="18" charset="0"/>
              </a:rPr>
              <a:t>∪ </a:t>
            </a:r>
            <a:r>
              <a:rPr lang="en-US" sz="2000" b="0" i="1" u="none" strike="noStrike" baseline="0" dirty="0">
                <a:solidFill>
                  <a:srgbClr val="000000"/>
                </a:solidFill>
                <a:latin typeface="Times New Roman" panose="02020603050405020304" pitchFamily="18" charset="0"/>
              </a:rPr>
              <a:t>F3 </a:t>
            </a:r>
            <a:r>
              <a:rPr lang="en-US" sz="2000" b="0" i="0" u="none" strike="noStrike" baseline="0" dirty="0">
                <a:solidFill>
                  <a:srgbClr val="000000"/>
                </a:solidFill>
                <a:latin typeface="Cambria Math" panose="02040503050406030204" pitchFamily="18" charset="0"/>
              </a:rPr>
              <a:t>∪</a:t>
            </a:r>
            <a:r>
              <a:rPr lang="en-US" sz="2000" b="1" i="1" u="none" strike="noStrike" baseline="0" dirty="0">
                <a:solidFill>
                  <a:srgbClr val="000000"/>
                </a:solidFill>
                <a:latin typeface="Times New Roman" panose="02020603050405020304" pitchFamily="18" charset="0"/>
              </a:rPr>
              <a:t>…… </a:t>
            </a:r>
            <a:r>
              <a:rPr lang="en-US" sz="2000" b="0" i="1" u="none" strike="noStrike" baseline="0" dirty="0" err="1">
                <a:solidFill>
                  <a:srgbClr val="000000"/>
                </a:solidFill>
                <a:latin typeface="Times New Roman" panose="02020603050405020304" pitchFamily="18" charset="0"/>
              </a:rPr>
              <a:t>Fn</a:t>
            </a:r>
            <a:r>
              <a:rPr lang="en-US" sz="2000" b="0" i="1" u="none" strike="noStrike" baseline="0" dirty="0">
                <a:solidFill>
                  <a:srgbClr val="000000"/>
                </a:solidFill>
                <a:latin typeface="Times New Roman" panose="02020603050405020304" pitchFamily="18" charset="0"/>
              </a:rPr>
              <a:t>] </a:t>
            </a:r>
            <a:r>
              <a:rPr lang="en-US" sz="2000" b="0" i="0" u="none" strike="noStrike" baseline="0" dirty="0">
                <a:solidFill>
                  <a:srgbClr val="000000"/>
                </a:solidFill>
                <a:latin typeface="Cambria Math" panose="02040503050406030204" pitchFamily="18" charset="0"/>
              </a:rPr>
              <a:t>⊂ </a:t>
            </a:r>
            <a:r>
              <a:rPr lang="en-US" sz="2000" b="0" i="1" u="none" strike="noStrike" baseline="0" dirty="0">
                <a:solidFill>
                  <a:srgbClr val="000000"/>
                </a:solidFill>
                <a:latin typeface="Times New Roman" panose="02020603050405020304" pitchFamily="18" charset="0"/>
              </a:rPr>
              <a:t>F </a:t>
            </a:r>
            <a:r>
              <a:rPr lang="en-US" sz="2000" b="0" i="0" u="none" strike="noStrike" baseline="0" dirty="0">
                <a:solidFill>
                  <a:srgbClr val="000000"/>
                </a:solidFill>
                <a:latin typeface="Times New Roman" panose="02020603050405020304" pitchFamily="18" charset="0"/>
              </a:rPr>
              <a:t>then it is not dependency preserving decomposition. </a:t>
            </a:r>
            <a:endParaRPr lang="en-IN" sz="3200" dirty="0"/>
          </a:p>
        </p:txBody>
      </p:sp>
      <p:graphicFrame>
        <p:nvGraphicFramePr>
          <p:cNvPr id="4" name="Object 3">
            <a:extLst>
              <a:ext uri="{FF2B5EF4-FFF2-40B4-BE49-F238E27FC236}">
                <a16:creationId xmlns:a16="http://schemas.microsoft.com/office/drawing/2014/main" id="{EC1CFFEB-32B6-AB08-BE8B-7BB06B126C59}"/>
              </a:ext>
            </a:extLst>
          </p:cNvPr>
          <p:cNvGraphicFramePr>
            <a:graphicFrameLocks noChangeAspect="1"/>
          </p:cNvGraphicFramePr>
          <p:nvPr>
            <p:extLst>
              <p:ext uri="{D42A27DB-BD31-4B8C-83A1-F6EECF244321}">
                <p14:modId xmlns:p14="http://schemas.microsoft.com/office/powerpoint/2010/main" val="881963327"/>
              </p:ext>
            </p:extLst>
          </p:nvPr>
        </p:nvGraphicFramePr>
        <p:xfrm>
          <a:off x="5230812" y="3025140"/>
          <a:ext cx="1730375" cy="1395413"/>
        </p:xfrm>
        <a:graphic>
          <a:graphicData uri="http://schemas.openxmlformats.org/presentationml/2006/ole">
            <mc:AlternateContent xmlns:mc="http://schemas.openxmlformats.org/markup-compatibility/2006">
              <mc:Choice xmlns:v="urn:schemas-microsoft-com:vml" Requires="v">
                <p:oleObj name="PBrush" r:id="rId2" imgW="1729800" imgH="1394640" progId="">
                  <p:embed/>
                </p:oleObj>
              </mc:Choice>
              <mc:Fallback>
                <p:oleObj name="PBrush" r:id="rId2" imgW="1729800" imgH="1394640" progId="">
                  <p:embed/>
                  <p:pic>
                    <p:nvPicPr>
                      <p:cNvPr id="0" name=""/>
                      <p:cNvPicPr/>
                      <p:nvPr/>
                    </p:nvPicPr>
                    <p:blipFill>
                      <a:blip r:embed="rId3"/>
                      <a:stretch>
                        <a:fillRect/>
                      </a:stretch>
                    </p:blipFill>
                    <p:spPr>
                      <a:xfrm>
                        <a:off x="5230812" y="3025140"/>
                        <a:ext cx="1730375" cy="1395413"/>
                      </a:xfrm>
                      <a:prstGeom prst="rect">
                        <a:avLst/>
                      </a:prstGeom>
                    </p:spPr>
                  </p:pic>
                </p:oleObj>
              </mc:Fallback>
            </mc:AlternateContent>
          </a:graphicData>
        </a:graphic>
      </p:graphicFrame>
    </p:spTree>
    <p:extLst>
      <p:ext uri="{BB962C8B-B14F-4D97-AF65-F5344CB8AC3E}">
        <p14:creationId xmlns:p14="http://schemas.microsoft.com/office/powerpoint/2010/main" val="4197460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D1D96-C510-2881-C377-1B99B4940D1F}"/>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Autofit/>
          </a:bodyPr>
          <a:lstStyle/>
          <a:p>
            <a:pPr algn="ctr"/>
            <a:r>
              <a:rPr lang="en-US" sz="3600" b="1" dirty="0">
                <a:solidFill>
                  <a:schemeClr val="bg1"/>
                </a:solidFill>
                <a:latin typeface="Calibri" panose="020F0502020204030204"/>
                <a:ea typeface="+mn-ea"/>
                <a:cs typeface="+mn-cs"/>
              </a:rPr>
              <a:t>:Lossless Join and Lossy Join Decomposition:</a:t>
            </a:r>
            <a:endParaRPr lang="en-IN" sz="3600" b="1" dirty="0">
              <a:solidFill>
                <a:schemeClr val="bg1"/>
              </a:solidFill>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0E9FD4B-03B2-EB08-2F92-445AFEDCC7B1}"/>
              </a:ext>
            </a:extLst>
          </p:cNvPr>
          <p:cNvSpPr>
            <a:spLocks noGrp="1"/>
          </p:cNvSpPr>
          <p:nvPr>
            <p:ph idx="1"/>
          </p:nvPr>
        </p:nvSpPr>
        <p:spPr/>
        <p:txBody>
          <a:bodyPr>
            <a:normAutofit/>
          </a:bodyPr>
          <a:lstStyle/>
          <a:p>
            <a:pPr algn="l"/>
            <a:endParaRPr lang="en-IN" sz="1800" b="0" i="0" u="none" strike="noStrike" baseline="0" dirty="0">
              <a:solidFill>
                <a:srgbClr val="000000"/>
              </a:solidFill>
              <a:latin typeface="Times New Roman" panose="02020603050405020304" pitchFamily="18" charset="0"/>
            </a:endParaRPr>
          </a:p>
          <a:p>
            <a:r>
              <a:rPr lang="en-US" sz="1800" b="0" i="0" u="none" strike="noStrike" baseline="0" dirty="0">
                <a:solidFill>
                  <a:srgbClr val="000000"/>
                </a:solidFill>
                <a:latin typeface="Times New Roman" panose="02020603050405020304" pitchFamily="18" charset="0"/>
              </a:rPr>
              <a:t>Relational schema R with Functional Dependency </a:t>
            </a:r>
            <a:r>
              <a:rPr lang="en-US" sz="1800" dirty="0">
                <a:solidFill>
                  <a:srgbClr val="000000"/>
                </a:solidFill>
                <a:latin typeface="Times New Roman" panose="02020603050405020304" pitchFamily="18" charset="0"/>
              </a:rPr>
              <a:t>S</a:t>
            </a:r>
            <a:r>
              <a:rPr lang="en-US" sz="1800" b="0" i="0" u="none" strike="noStrike" baseline="0" dirty="0">
                <a:solidFill>
                  <a:srgbClr val="000000"/>
                </a:solidFill>
                <a:latin typeface="Times New Roman" panose="02020603050405020304" pitchFamily="18" charset="0"/>
              </a:rPr>
              <a:t>et F decomposed into R1 &amp; R2 decomposition is lossless if and only if all of the following conditions satisfy. </a:t>
            </a:r>
          </a:p>
          <a:p>
            <a:pPr marL="342900" indent="-342900">
              <a:buFont typeface="+mj-lt"/>
              <a:buAutoNum type="arabicPeriod"/>
            </a:pPr>
            <a:r>
              <a:rPr lang="pt-BR" sz="1800" b="0" i="1" u="none" strike="noStrike" baseline="0" dirty="0">
                <a:solidFill>
                  <a:srgbClr val="000000"/>
                </a:solidFill>
                <a:latin typeface="Times New Roman" panose="02020603050405020304" pitchFamily="18" charset="0"/>
              </a:rPr>
              <a:t>R1 ∩ R2 → R1 or R2 </a:t>
            </a:r>
            <a:endParaRPr lang="pt-BR" sz="1800" b="0" i="0" u="none" strike="noStrike" baseline="0" dirty="0">
              <a:solidFill>
                <a:srgbClr val="000000"/>
              </a:solidFill>
              <a:latin typeface="Times New Roman" panose="02020603050405020304" pitchFamily="18" charset="0"/>
            </a:endParaRPr>
          </a:p>
          <a:p>
            <a:pPr marL="342900" indent="-342900">
              <a:buFont typeface="+mj-lt"/>
              <a:buAutoNum type="arabicPeriod"/>
            </a:pPr>
            <a:r>
              <a:rPr lang="en-IN" sz="1800" b="0" i="1" u="none" strike="noStrike" baseline="0" dirty="0">
                <a:solidFill>
                  <a:srgbClr val="000000"/>
                </a:solidFill>
                <a:latin typeface="Times New Roman" panose="02020603050405020304" pitchFamily="18" charset="0"/>
              </a:rPr>
              <a:t>R1</a:t>
            </a:r>
            <a:r>
              <a:rPr lang="en-IN" sz="1800" b="0" i="0" u="none" strike="noStrike" baseline="0" dirty="0">
                <a:solidFill>
                  <a:srgbClr val="000000"/>
                </a:solidFill>
                <a:latin typeface="Cambria Math" panose="02040503050406030204" pitchFamily="18" charset="0"/>
              </a:rPr>
              <a:t>∪ </a:t>
            </a:r>
            <a:r>
              <a:rPr lang="en-IN" sz="1800" b="0" i="1" u="none" strike="noStrike" baseline="0" dirty="0">
                <a:solidFill>
                  <a:srgbClr val="000000"/>
                </a:solidFill>
                <a:latin typeface="Times New Roman" panose="02020603050405020304" pitchFamily="18" charset="0"/>
              </a:rPr>
              <a:t>R2 = R </a:t>
            </a:r>
            <a:endParaRPr lang="en-IN" sz="1800" b="0" i="0" u="none" strike="noStrike" baseline="0" dirty="0">
              <a:solidFill>
                <a:srgbClr val="000000"/>
              </a:solidFill>
              <a:latin typeface="Times New Roman" panose="02020603050405020304" pitchFamily="18" charset="0"/>
            </a:endParaRPr>
          </a:p>
          <a:p>
            <a:pPr marL="342900" indent="-342900">
              <a:buFont typeface="+mj-lt"/>
              <a:buAutoNum type="arabicPeriod"/>
            </a:pPr>
            <a:r>
              <a:rPr lang="en-IN" sz="1800" b="0" i="1" u="none" strike="noStrike" baseline="0" dirty="0">
                <a:solidFill>
                  <a:srgbClr val="000000"/>
                </a:solidFill>
                <a:latin typeface="Times New Roman" panose="02020603050405020304" pitchFamily="18" charset="0"/>
              </a:rPr>
              <a:t>R1 ∩ R2 = NULL </a:t>
            </a:r>
            <a:endParaRPr lang="en-US" sz="2000" b="0" i="0" u="none" strike="noStrike" baseline="0" dirty="0">
              <a:solidFill>
                <a:srgbClr val="000000"/>
              </a:solidFill>
              <a:latin typeface="Times New Roman" panose="02020603050405020304" pitchFamily="18" charset="0"/>
            </a:endParaRPr>
          </a:p>
        </p:txBody>
      </p:sp>
      <p:graphicFrame>
        <p:nvGraphicFramePr>
          <p:cNvPr id="6" name="Object 5">
            <a:extLst>
              <a:ext uri="{FF2B5EF4-FFF2-40B4-BE49-F238E27FC236}">
                <a16:creationId xmlns:a16="http://schemas.microsoft.com/office/drawing/2014/main" id="{27C709EC-29DB-8AD0-0501-A9649A5D1A1B}"/>
              </a:ext>
            </a:extLst>
          </p:cNvPr>
          <p:cNvGraphicFramePr>
            <a:graphicFrameLocks noChangeAspect="1"/>
          </p:cNvGraphicFramePr>
          <p:nvPr>
            <p:extLst>
              <p:ext uri="{D42A27DB-BD31-4B8C-83A1-F6EECF244321}">
                <p14:modId xmlns:p14="http://schemas.microsoft.com/office/powerpoint/2010/main" val="1772696328"/>
              </p:ext>
            </p:extLst>
          </p:nvPr>
        </p:nvGraphicFramePr>
        <p:xfrm>
          <a:off x="3192462" y="3851275"/>
          <a:ext cx="5807075" cy="2460625"/>
        </p:xfrm>
        <a:graphic>
          <a:graphicData uri="http://schemas.openxmlformats.org/presentationml/2006/ole">
            <mc:AlternateContent xmlns:mc="http://schemas.openxmlformats.org/markup-compatibility/2006">
              <mc:Choice xmlns:v="urn:schemas-microsoft-com:vml" Requires="v">
                <p:oleObj name="PBrush" r:id="rId2" imgW="5806440" imgH="2461320" progId="">
                  <p:embed/>
                </p:oleObj>
              </mc:Choice>
              <mc:Fallback>
                <p:oleObj name="PBrush" r:id="rId2" imgW="5806440" imgH="2461320" progId="">
                  <p:embed/>
                  <p:pic>
                    <p:nvPicPr>
                      <p:cNvPr id="0" name=""/>
                      <p:cNvPicPr/>
                      <p:nvPr/>
                    </p:nvPicPr>
                    <p:blipFill>
                      <a:blip r:embed="rId3"/>
                      <a:stretch>
                        <a:fillRect/>
                      </a:stretch>
                    </p:blipFill>
                    <p:spPr>
                      <a:xfrm>
                        <a:off x="3192462" y="3851275"/>
                        <a:ext cx="5807075" cy="2460625"/>
                      </a:xfrm>
                      <a:prstGeom prst="rect">
                        <a:avLst/>
                      </a:prstGeom>
                    </p:spPr>
                  </p:pic>
                </p:oleObj>
              </mc:Fallback>
            </mc:AlternateContent>
          </a:graphicData>
        </a:graphic>
      </p:graphicFrame>
    </p:spTree>
    <p:extLst>
      <p:ext uri="{BB962C8B-B14F-4D97-AF65-F5344CB8AC3E}">
        <p14:creationId xmlns:p14="http://schemas.microsoft.com/office/powerpoint/2010/main" val="22093770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603066-C658-66E1-95FA-F26ABC04DEB9}"/>
              </a:ext>
            </a:extLst>
          </p:cNvPr>
          <p:cNvPicPr>
            <a:picLocks noChangeAspect="1"/>
          </p:cNvPicPr>
          <p:nvPr/>
        </p:nvPicPr>
        <p:blipFill>
          <a:blip r:embed="rId2"/>
          <a:stretch>
            <a:fillRect/>
          </a:stretch>
        </p:blipFill>
        <p:spPr>
          <a:xfrm>
            <a:off x="71445" y="0"/>
            <a:ext cx="6603350" cy="6858000"/>
          </a:xfrm>
          <a:prstGeom prst="rect">
            <a:avLst/>
          </a:prstGeom>
        </p:spPr>
      </p:pic>
      <p:pic>
        <p:nvPicPr>
          <p:cNvPr id="5" name="Picture 4">
            <a:extLst>
              <a:ext uri="{FF2B5EF4-FFF2-40B4-BE49-F238E27FC236}">
                <a16:creationId xmlns:a16="http://schemas.microsoft.com/office/drawing/2014/main" id="{3DAC7E25-24C1-4863-3CA6-227F6A303B48}"/>
              </a:ext>
            </a:extLst>
          </p:cNvPr>
          <p:cNvPicPr>
            <a:picLocks noChangeAspect="1"/>
          </p:cNvPicPr>
          <p:nvPr/>
        </p:nvPicPr>
        <p:blipFill>
          <a:blip r:embed="rId3"/>
          <a:stretch>
            <a:fillRect/>
          </a:stretch>
        </p:blipFill>
        <p:spPr>
          <a:xfrm>
            <a:off x="6838797" y="0"/>
            <a:ext cx="5118406" cy="6858000"/>
          </a:xfrm>
          <a:prstGeom prst="rect">
            <a:avLst/>
          </a:prstGeom>
        </p:spPr>
      </p:pic>
    </p:spTree>
    <p:extLst>
      <p:ext uri="{BB962C8B-B14F-4D97-AF65-F5344CB8AC3E}">
        <p14:creationId xmlns:p14="http://schemas.microsoft.com/office/powerpoint/2010/main" val="38770113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4CBB6C-4438-8B14-35BE-B93C038769ED}"/>
              </a:ext>
            </a:extLst>
          </p:cNvPr>
          <p:cNvPicPr>
            <a:picLocks noChangeAspect="1"/>
          </p:cNvPicPr>
          <p:nvPr/>
        </p:nvPicPr>
        <p:blipFill>
          <a:blip r:embed="rId2"/>
          <a:stretch>
            <a:fillRect/>
          </a:stretch>
        </p:blipFill>
        <p:spPr>
          <a:xfrm>
            <a:off x="620877" y="0"/>
            <a:ext cx="5118406" cy="6858000"/>
          </a:xfrm>
          <a:prstGeom prst="rect">
            <a:avLst/>
          </a:prstGeom>
        </p:spPr>
      </p:pic>
      <p:pic>
        <p:nvPicPr>
          <p:cNvPr id="5" name="Picture 4">
            <a:extLst>
              <a:ext uri="{FF2B5EF4-FFF2-40B4-BE49-F238E27FC236}">
                <a16:creationId xmlns:a16="http://schemas.microsoft.com/office/drawing/2014/main" id="{E9BBFE2C-4E6C-19B0-D6DB-FA3B62664B15}"/>
              </a:ext>
            </a:extLst>
          </p:cNvPr>
          <p:cNvPicPr>
            <a:picLocks noChangeAspect="1"/>
          </p:cNvPicPr>
          <p:nvPr/>
        </p:nvPicPr>
        <p:blipFill>
          <a:blip r:embed="rId3"/>
          <a:stretch>
            <a:fillRect/>
          </a:stretch>
        </p:blipFill>
        <p:spPr>
          <a:xfrm>
            <a:off x="6237123" y="0"/>
            <a:ext cx="5118406" cy="6858000"/>
          </a:xfrm>
          <a:prstGeom prst="rect">
            <a:avLst/>
          </a:prstGeom>
        </p:spPr>
      </p:pic>
    </p:spTree>
    <p:extLst>
      <p:ext uri="{BB962C8B-B14F-4D97-AF65-F5344CB8AC3E}">
        <p14:creationId xmlns:p14="http://schemas.microsoft.com/office/powerpoint/2010/main" val="20138119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4BEB1C-73F3-6219-F491-DB17B73BC9B8}"/>
              </a:ext>
            </a:extLst>
          </p:cNvPr>
          <p:cNvPicPr>
            <a:picLocks noChangeAspect="1"/>
          </p:cNvPicPr>
          <p:nvPr/>
        </p:nvPicPr>
        <p:blipFill>
          <a:blip r:embed="rId2"/>
          <a:stretch>
            <a:fillRect/>
          </a:stretch>
        </p:blipFill>
        <p:spPr>
          <a:xfrm>
            <a:off x="3536797" y="0"/>
            <a:ext cx="5118406" cy="6858000"/>
          </a:xfrm>
          <a:prstGeom prst="rect">
            <a:avLst/>
          </a:prstGeom>
        </p:spPr>
      </p:pic>
    </p:spTree>
    <p:extLst>
      <p:ext uri="{BB962C8B-B14F-4D97-AF65-F5344CB8AC3E}">
        <p14:creationId xmlns:p14="http://schemas.microsoft.com/office/powerpoint/2010/main" val="24930005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A032C-943A-9429-A890-AEDC2EDBA97D}"/>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Autofit/>
          </a:bodyPr>
          <a:lstStyle/>
          <a:p>
            <a:pPr algn="ctr"/>
            <a:r>
              <a:rPr lang="en-IN" b="1" dirty="0">
                <a:solidFill>
                  <a:schemeClr val="bg1"/>
                </a:solidFill>
                <a:latin typeface="Calibri" panose="020F0502020204030204"/>
                <a:ea typeface="+mn-ea"/>
                <a:cs typeface="+mn-cs"/>
              </a:rPr>
              <a:t>:Database Anomalies:</a:t>
            </a:r>
          </a:p>
        </p:txBody>
      </p:sp>
      <p:sp>
        <p:nvSpPr>
          <p:cNvPr id="3" name="Content Placeholder 2">
            <a:extLst>
              <a:ext uri="{FF2B5EF4-FFF2-40B4-BE49-F238E27FC236}">
                <a16:creationId xmlns:a16="http://schemas.microsoft.com/office/drawing/2014/main" id="{CDC888D6-2975-F860-9F47-B72BF2E7B216}"/>
              </a:ext>
            </a:extLst>
          </p:cNvPr>
          <p:cNvSpPr>
            <a:spLocks noGrp="1"/>
          </p:cNvSpPr>
          <p:nvPr>
            <p:ph idx="1"/>
          </p:nvPr>
        </p:nvSpPr>
        <p:spPr/>
        <p:txBody>
          <a:bodyPr/>
          <a:lstStyle/>
          <a:p>
            <a:pPr algn="just">
              <a:lnSpc>
                <a:spcPct val="100000"/>
              </a:lnSpc>
            </a:pPr>
            <a:r>
              <a:rPr lang="en-US" dirty="0"/>
              <a:t>Anomalies are problems that can occur in poorly planned, un-normalized database where all the data are stored in one table.</a:t>
            </a:r>
          </a:p>
          <a:p>
            <a:pPr algn="just">
              <a:lnSpc>
                <a:spcPct val="100000"/>
              </a:lnSpc>
            </a:pPr>
            <a:r>
              <a:rPr lang="en-US" dirty="0"/>
              <a:t>Anomalies lead to data redundancy and inconsistency. So it is required to be eliminated.</a:t>
            </a:r>
          </a:p>
          <a:p>
            <a:pPr algn="just">
              <a:lnSpc>
                <a:spcPct val="100000"/>
              </a:lnSpc>
            </a:pPr>
            <a:endParaRPr lang="en-IN" dirty="0"/>
          </a:p>
        </p:txBody>
      </p:sp>
      <p:graphicFrame>
        <p:nvGraphicFramePr>
          <p:cNvPr id="4" name="Diagram 3">
            <a:extLst>
              <a:ext uri="{FF2B5EF4-FFF2-40B4-BE49-F238E27FC236}">
                <a16:creationId xmlns:a16="http://schemas.microsoft.com/office/drawing/2014/main" id="{B5938EBC-4740-F2C9-BB70-7C6268969E81}"/>
              </a:ext>
            </a:extLst>
          </p:cNvPr>
          <p:cNvGraphicFramePr/>
          <p:nvPr>
            <p:extLst>
              <p:ext uri="{D42A27DB-BD31-4B8C-83A1-F6EECF244321}">
                <p14:modId xmlns:p14="http://schemas.microsoft.com/office/powerpoint/2010/main" val="4275951939"/>
              </p:ext>
            </p:extLst>
          </p:nvPr>
        </p:nvGraphicFramePr>
        <p:xfrm>
          <a:off x="2032000" y="4074160"/>
          <a:ext cx="8128000" cy="20641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809313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3865D22-F6A5-3A7D-9F56-C95E96E7D459}"/>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Autofit/>
          </a:bodyPr>
          <a:lstStyle/>
          <a:p>
            <a:pPr algn="ctr"/>
            <a:r>
              <a:rPr lang="en-IN" b="1" dirty="0">
                <a:solidFill>
                  <a:schemeClr val="bg1"/>
                </a:solidFill>
                <a:latin typeface="Calibri" panose="020F0502020204030204"/>
                <a:ea typeface="+mn-ea"/>
                <a:cs typeface="+mn-cs"/>
              </a:rPr>
              <a:t>:Database Anomalies:</a:t>
            </a:r>
          </a:p>
        </p:txBody>
      </p:sp>
      <p:graphicFrame>
        <p:nvGraphicFramePr>
          <p:cNvPr id="6" name="Object 5">
            <a:extLst>
              <a:ext uri="{FF2B5EF4-FFF2-40B4-BE49-F238E27FC236}">
                <a16:creationId xmlns:a16="http://schemas.microsoft.com/office/drawing/2014/main" id="{1BA54514-B55F-0EDC-ACBB-B7ED971693C8}"/>
              </a:ext>
            </a:extLst>
          </p:cNvPr>
          <p:cNvGraphicFramePr>
            <a:graphicFrameLocks noChangeAspect="1"/>
          </p:cNvGraphicFramePr>
          <p:nvPr>
            <p:extLst>
              <p:ext uri="{D42A27DB-BD31-4B8C-83A1-F6EECF244321}">
                <p14:modId xmlns:p14="http://schemas.microsoft.com/office/powerpoint/2010/main" val="1558210576"/>
              </p:ext>
            </p:extLst>
          </p:nvPr>
        </p:nvGraphicFramePr>
        <p:xfrm>
          <a:off x="1984042" y="2957195"/>
          <a:ext cx="8589676" cy="2773045"/>
        </p:xfrm>
        <a:graphic>
          <a:graphicData uri="http://schemas.openxmlformats.org/presentationml/2006/ole">
            <mc:AlternateContent xmlns:mc="http://schemas.openxmlformats.org/markup-compatibility/2006">
              <mc:Choice xmlns:v="urn:schemas-microsoft-com:vml" Requires="v">
                <p:oleObj name="PBrush" r:id="rId2" imgW="5242680" imgH="1691640" progId="">
                  <p:embed/>
                </p:oleObj>
              </mc:Choice>
              <mc:Fallback>
                <p:oleObj name="PBrush" r:id="rId2" imgW="5242680" imgH="1691640" progId="">
                  <p:embed/>
                  <p:pic>
                    <p:nvPicPr>
                      <p:cNvPr id="0" name=""/>
                      <p:cNvPicPr/>
                      <p:nvPr/>
                    </p:nvPicPr>
                    <p:blipFill>
                      <a:blip r:embed="rId3"/>
                      <a:stretch>
                        <a:fillRect/>
                      </a:stretch>
                    </p:blipFill>
                    <p:spPr>
                      <a:xfrm>
                        <a:off x="1984042" y="2957195"/>
                        <a:ext cx="8589676" cy="2773045"/>
                      </a:xfrm>
                      <a:prstGeom prst="rect">
                        <a:avLst/>
                      </a:prstGeom>
                    </p:spPr>
                  </p:pic>
                </p:oleObj>
              </mc:Fallback>
            </mc:AlternateContent>
          </a:graphicData>
        </a:graphic>
      </p:graphicFrame>
    </p:spTree>
    <p:extLst>
      <p:ext uri="{BB962C8B-B14F-4D97-AF65-F5344CB8AC3E}">
        <p14:creationId xmlns:p14="http://schemas.microsoft.com/office/powerpoint/2010/main" val="23554976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8ABF6-7B36-AA42-CABA-92C8FCBEAEB4}"/>
              </a:ext>
            </a:extLst>
          </p:cNvPr>
          <p:cNvSpPr>
            <a:spLocks noGrp="1"/>
          </p:cNvSpPr>
          <p:nvPr>
            <p:ph type="title"/>
          </p:nvPr>
        </p:nvSpPr>
        <p:spPr>
          <a:ln/>
        </p:spPr>
        <p:style>
          <a:lnRef idx="3">
            <a:schemeClr val="lt1"/>
          </a:lnRef>
          <a:fillRef idx="1">
            <a:schemeClr val="accent6"/>
          </a:fillRef>
          <a:effectRef idx="1">
            <a:schemeClr val="accent6"/>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:Insert Anomalies:</a:t>
            </a:r>
          </a:p>
        </p:txBody>
      </p:sp>
      <p:sp>
        <p:nvSpPr>
          <p:cNvPr id="3" name="Content Placeholder 2">
            <a:extLst>
              <a:ext uri="{FF2B5EF4-FFF2-40B4-BE49-F238E27FC236}">
                <a16:creationId xmlns:a16="http://schemas.microsoft.com/office/drawing/2014/main" id="{658CFC99-514B-7279-8ABC-0DDCA61057C6}"/>
              </a:ext>
            </a:extLst>
          </p:cNvPr>
          <p:cNvSpPr>
            <a:spLocks noGrp="1"/>
          </p:cNvSpPr>
          <p:nvPr>
            <p:ph idx="1"/>
          </p:nvPr>
        </p:nvSpPr>
        <p:spPr/>
        <p:txBody>
          <a:bodyPr>
            <a:normAutofit/>
          </a:bodyPr>
          <a:lstStyle/>
          <a:p>
            <a:pPr algn="just">
              <a:lnSpc>
                <a:spcPct val="100000"/>
              </a:lnSpc>
            </a:pPr>
            <a:r>
              <a:rPr lang="en-US" sz="2000" b="0" i="0" u="none" strike="noStrike" baseline="0" dirty="0">
                <a:solidFill>
                  <a:srgbClr val="000000"/>
                </a:solidFill>
              </a:rPr>
              <a:t>Let us assume that a new course has been started by the Institute but initially there are no students enrolled for that course. Then the tuple for this course cannot be inserted in to this table as the Sid will have NULL value, which is not allowed because Sid is primary key. This is known as </a:t>
            </a:r>
            <a:r>
              <a:rPr lang="en-US" sz="2000" b="1" i="0" u="none" strike="noStrike" baseline="0" dirty="0">
                <a:solidFill>
                  <a:srgbClr val="000000"/>
                </a:solidFill>
              </a:rPr>
              <a:t>Insert Anomalies. </a:t>
            </a:r>
            <a:endParaRPr lang="en-IN" sz="3200" dirty="0"/>
          </a:p>
        </p:txBody>
      </p:sp>
      <p:graphicFrame>
        <p:nvGraphicFramePr>
          <p:cNvPr id="6" name="Object 5">
            <a:extLst>
              <a:ext uri="{FF2B5EF4-FFF2-40B4-BE49-F238E27FC236}">
                <a16:creationId xmlns:a16="http://schemas.microsoft.com/office/drawing/2014/main" id="{83427293-7C5B-3A0E-FFA9-5FE855A2929E}"/>
              </a:ext>
            </a:extLst>
          </p:cNvPr>
          <p:cNvGraphicFramePr>
            <a:graphicFrameLocks noChangeAspect="1"/>
          </p:cNvGraphicFramePr>
          <p:nvPr>
            <p:extLst>
              <p:ext uri="{D42A27DB-BD31-4B8C-83A1-F6EECF244321}">
                <p14:modId xmlns:p14="http://schemas.microsoft.com/office/powerpoint/2010/main" val="2383805814"/>
              </p:ext>
            </p:extLst>
          </p:nvPr>
        </p:nvGraphicFramePr>
        <p:xfrm>
          <a:off x="2779515" y="3429000"/>
          <a:ext cx="6632970" cy="2122805"/>
        </p:xfrm>
        <a:graphic>
          <a:graphicData uri="http://schemas.openxmlformats.org/presentationml/2006/ole">
            <mc:AlternateContent xmlns:mc="http://schemas.openxmlformats.org/markup-compatibility/2006">
              <mc:Choice xmlns:v="urn:schemas-microsoft-com:vml" Requires="v">
                <p:oleObj name="PBrush" r:id="rId2" imgW="4975920" imgH="1592640" progId="">
                  <p:embed/>
                </p:oleObj>
              </mc:Choice>
              <mc:Fallback>
                <p:oleObj name="PBrush" r:id="rId2" imgW="4975920" imgH="1592640" progId="">
                  <p:embed/>
                  <p:pic>
                    <p:nvPicPr>
                      <p:cNvPr id="0" name=""/>
                      <p:cNvPicPr/>
                      <p:nvPr/>
                    </p:nvPicPr>
                    <p:blipFill>
                      <a:blip r:embed="rId3"/>
                      <a:stretch>
                        <a:fillRect/>
                      </a:stretch>
                    </p:blipFill>
                    <p:spPr>
                      <a:xfrm>
                        <a:off x="2779515" y="3429000"/>
                        <a:ext cx="6632970" cy="2122805"/>
                      </a:xfrm>
                      <a:prstGeom prst="rect">
                        <a:avLst/>
                      </a:prstGeom>
                    </p:spPr>
                  </p:pic>
                </p:oleObj>
              </mc:Fallback>
            </mc:AlternateContent>
          </a:graphicData>
        </a:graphic>
      </p:graphicFrame>
    </p:spTree>
    <p:extLst>
      <p:ext uri="{BB962C8B-B14F-4D97-AF65-F5344CB8AC3E}">
        <p14:creationId xmlns:p14="http://schemas.microsoft.com/office/powerpoint/2010/main" val="38529505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8ABF6-7B36-AA42-CABA-92C8FCBEAEB4}"/>
              </a:ext>
            </a:extLst>
          </p:cNvPr>
          <p:cNvSpPr>
            <a:spLocks noGrp="1"/>
          </p:cNvSpPr>
          <p:nvPr>
            <p:ph type="title"/>
          </p:nvPr>
        </p:nvSpPr>
        <p:spPr>
          <a:ln/>
        </p:spPr>
        <p:style>
          <a:lnRef idx="3">
            <a:schemeClr val="lt1"/>
          </a:lnRef>
          <a:fillRef idx="1">
            <a:schemeClr val="accent6"/>
          </a:fillRef>
          <a:effectRef idx="1">
            <a:schemeClr val="accent6"/>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:Delete Anomalies:</a:t>
            </a:r>
          </a:p>
        </p:txBody>
      </p:sp>
      <p:sp>
        <p:nvSpPr>
          <p:cNvPr id="3" name="Content Placeholder 2">
            <a:extLst>
              <a:ext uri="{FF2B5EF4-FFF2-40B4-BE49-F238E27FC236}">
                <a16:creationId xmlns:a16="http://schemas.microsoft.com/office/drawing/2014/main" id="{658CFC99-514B-7279-8ABC-0DDCA61057C6}"/>
              </a:ext>
            </a:extLst>
          </p:cNvPr>
          <p:cNvSpPr>
            <a:spLocks noGrp="1"/>
          </p:cNvSpPr>
          <p:nvPr>
            <p:ph idx="1"/>
          </p:nvPr>
        </p:nvSpPr>
        <p:spPr/>
        <p:txBody>
          <a:bodyPr/>
          <a:lstStyle/>
          <a:p>
            <a:pPr algn="just">
              <a:lnSpc>
                <a:spcPct val="100000"/>
              </a:lnSpc>
            </a:pPr>
            <a:r>
              <a:rPr lang="en-US" sz="2000" dirty="0">
                <a:solidFill>
                  <a:srgbClr val="000000"/>
                </a:solidFill>
              </a:rPr>
              <a:t>Now consider there is one student in and that student leaves the Institute. Then the tuple of that student has to be deleted from the table, but in addition to that information about the course also will be deleted. </a:t>
            </a:r>
          </a:p>
          <a:p>
            <a:pPr algn="just">
              <a:lnSpc>
                <a:spcPct val="100000"/>
              </a:lnSpc>
            </a:pPr>
            <a:r>
              <a:rPr lang="en-US" sz="2000" dirty="0">
                <a:solidFill>
                  <a:srgbClr val="000000"/>
                </a:solidFill>
              </a:rPr>
              <a:t>This kind of problem in the relation where deletion of some tuples can lead to loss of some other data not intended to be removed is known as </a:t>
            </a:r>
            <a:r>
              <a:rPr lang="en-US" sz="2000" b="1" dirty="0">
                <a:solidFill>
                  <a:srgbClr val="000000"/>
                </a:solidFill>
              </a:rPr>
              <a:t>Delete Anomalies. </a:t>
            </a:r>
            <a:endParaRPr lang="en-IN" sz="2000" b="1" dirty="0">
              <a:solidFill>
                <a:srgbClr val="000000"/>
              </a:solidFill>
            </a:endParaRPr>
          </a:p>
        </p:txBody>
      </p:sp>
    </p:spTree>
    <p:extLst>
      <p:ext uri="{BB962C8B-B14F-4D97-AF65-F5344CB8AC3E}">
        <p14:creationId xmlns:p14="http://schemas.microsoft.com/office/powerpoint/2010/main" val="4288846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B3D12-70B5-1062-EC63-3DDD2D306D09}"/>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:Overview:</a:t>
            </a:r>
          </a:p>
        </p:txBody>
      </p:sp>
      <p:sp>
        <p:nvSpPr>
          <p:cNvPr id="3" name="Content Placeholder 2">
            <a:extLst>
              <a:ext uri="{FF2B5EF4-FFF2-40B4-BE49-F238E27FC236}">
                <a16:creationId xmlns:a16="http://schemas.microsoft.com/office/drawing/2014/main" id="{3695148F-4F70-0DDB-471D-1519ED00C07C}"/>
              </a:ext>
            </a:extLst>
          </p:cNvPr>
          <p:cNvSpPr>
            <a:spLocks noGrp="1"/>
          </p:cNvSpPr>
          <p:nvPr>
            <p:ph idx="1"/>
          </p:nvPr>
        </p:nvSpPr>
        <p:spPr>
          <a:xfrm>
            <a:off x="6096000" y="1978025"/>
            <a:ext cx="5257800" cy="4351338"/>
          </a:xfrm>
        </p:spPr>
        <p:txBody>
          <a:bodyPr>
            <a:normAutofit/>
          </a:bodyPr>
          <a:lstStyle/>
          <a:p>
            <a:pPr>
              <a:lnSpc>
                <a:spcPct val="110000"/>
              </a:lnSpc>
            </a:pPr>
            <a:r>
              <a:rPr lang="en-US" sz="1600" dirty="0">
                <a:solidFill>
                  <a:prstClr val="black"/>
                </a:solidFill>
                <a:latin typeface="Calibri" panose="020F0502020204030204"/>
              </a:rPr>
              <a:t>Database Anomalies</a:t>
            </a:r>
          </a:p>
          <a:p>
            <a:pPr lvl="1">
              <a:lnSpc>
                <a:spcPct val="110000"/>
              </a:lnSpc>
            </a:pPr>
            <a:r>
              <a:rPr lang="en-US" sz="1200" dirty="0">
                <a:solidFill>
                  <a:prstClr val="black"/>
                </a:solidFill>
                <a:latin typeface="Calibri" panose="020F0502020204030204"/>
              </a:rPr>
              <a:t>Insert Anomalies</a:t>
            </a:r>
          </a:p>
          <a:p>
            <a:pPr lvl="1">
              <a:lnSpc>
                <a:spcPct val="110000"/>
              </a:lnSpc>
            </a:pPr>
            <a:r>
              <a:rPr lang="en-US" sz="1200" dirty="0">
                <a:solidFill>
                  <a:prstClr val="black"/>
                </a:solidFill>
                <a:latin typeface="Calibri" panose="020F0502020204030204"/>
              </a:rPr>
              <a:t>Delete Anomalies</a:t>
            </a:r>
          </a:p>
          <a:p>
            <a:pPr lvl="1">
              <a:lnSpc>
                <a:spcPct val="110000"/>
              </a:lnSpc>
            </a:pPr>
            <a:r>
              <a:rPr lang="en-US" sz="1200" dirty="0">
                <a:solidFill>
                  <a:prstClr val="black"/>
                </a:solidFill>
                <a:latin typeface="Calibri" panose="020F0502020204030204"/>
              </a:rPr>
              <a:t>Update Anomalies</a:t>
            </a:r>
          </a:p>
          <a:p>
            <a:pPr marL="228600" marR="0" lvl="0" indent="-228600" algn="l" defTabSz="914400" rtl="0" eaLnBrk="1" fontAlgn="auto" latinLnBrk="0" hangingPunct="1">
              <a:lnSpc>
                <a:spcPct val="110000"/>
              </a:lnSpc>
              <a:spcBef>
                <a:spcPts val="10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Normalization</a:t>
            </a:r>
          </a:p>
          <a:p>
            <a:pPr lvl="1">
              <a:lnSpc>
                <a:spcPct val="110000"/>
              </a:lnSpc>
            </a:pPr>
            <a:r>
              <a:rPr lang="en-US" sz="1200" dirty="0">
                <a:solidFill>
                  <a:prstClr val="black"/>
                </a:solidFill>
                <a:latin typeface="Calibri" panose="020F0502020204030204"/>
              </a:rPr>
              <a:t>1 NF</a:t>
            </a:r>
          </a:p>
          <a:p>
            <a:pPr lvl="1">
              <a:lnSpc>
                <a:spcPct val="110000"/>
              </a:lnSpc>
            </a:pPr>
            <a:r>
              <a:rPr lang="en-US" sz="1200" dirty="0">
                <a:solidFill>
                  <a:prstClr val="black"/>
                </a:solidFill>
                <a:latin typeface="Calibri" panose="020F0502020204030204"/>
              </a:rPr>
              <a:t>2 NF</a:t>
            </a:r>
          </a:p>
          <a:p>
            <a:pPr lvl="1">
              <a:lnSpc>
                <a:spcPct val="110000"/>
              </a:lnSpc>
            </a:pPr>
            <a:r>
              <a:rPr lang="en-US" sz="1200" dirty="0">
                <a:solidFill>
                  <a:prstClr val="black"/>
                </a:solidFill>
                <a:latin typeface="Calibri" panose="020F0502020204030204"/>
              </a:rPr>
              <a:t>3 NF</a:t>
            </a:r>
          </a:p>
          <a:p>
            <a:pPr lvl="1">
              <a:lnSpc>
                <a:spcPct val="110000"/>
              </a:lnSpc>
            </a:pPr>
            <a:r>
              <a:rPr lang="en-US" sz="1200" dirty="0">
                <a:solidFill>
                  <a:prstClr val="black"/>
                </a:solidFill>
                <a:latin typeface="Calibri" panose="020F0502020204030204"/>
              </a:rPr>
              <a:t>BCNF</a:t>
            </a:r>
          </a:p>
          <a:p>
            <a:pPr lvl="1">
              <a:lnSpc>
                <a:spcPct val="110000"/>
              </a:lnSpc>
            </a:pPr>
            <a:r>
              <a:rPr lang="en-US" sz="1200" dirty="0">
                <a:solidFill>
                  <a:prstClr val="black"/>
                </a:solidFill>
                <a:latin typeface="Calibri" panose="020F0502020204030204"/>
              </a:rPr>
              <a:t>Examples of Normalization </a:t>
            </a:r>
          </a:p>
          <a:p>
            <a:pPr marL="457200" lvl="1" indent="0">
              <a:lnSpc>
                <a:spcPct val="110000"/>
              </a:lnSpc>
              <a:buNone/>
            </a:pPr>
            <a:endParaRPr lang="en-US" sz="1200" dirty="0">
              <a:solidFill>
                <a:prstClr val="black"/>
              </a:solidFill>
              <a:latin typeface="Calibri" panose="020F0502020204030204"/>
            </a:endParaRPr>
          </a:p>
        </p:txBody>
      </p:sp>
      <p:sp>
        <p:nvSpPr>
          <p:cNvPr id="5" name="Content Placeholder 2">
            <a:extLst>
              <a:ext uri="{FF2B5EF4-FFF2-40B4-BE49-F238E27FC236}">
                <a16:creationId xmlns:a16="http://schemas.microsoft.com/office/drawing/2014/main" id="{D51300D6-1AD4-EC64-F437-A67A8880AB38}"/>
              </a:ext>
            </a:extLst>
          </p:cNvPr>
          <p:cNvSpPr txBox="1">
            <a:spLocks/>
          </p:cNvSpPr>
          <p:nvPr/>
        </p:nvSpPr>
        <p:spPr>
          <a:xfrm>
            <a:off x="990600" y="1978025"/>
            <a:ext cx="5257800" cy="435133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r>
              <a:rPr lang="en-IN" sz="1600"/>
              <a:t>What is Functional Dependency?</a:t>
            </a:r>
          </a:p>
          <a:p>
            <a:pPr lvl="1">
              <a:lnSpc>
                <a:spcPct val="110000"/>
              </a:lnSpc>
            </a:pPr>
            <a:r>
              <a:rPr lang="en-IN" sz="1400"/>
              <a:t>Trivial Functional Dependency</a:t>
            </a:r>
          </a:p>
          <a:p>
            <a:pPr lvl="1">
              <a:lnSpc>
                <a:spcPct val="110000"/>
              </a:lnSpc>
            </a:pPr>
            <a:r>
              <a:rPr lang="en-IN" sz="1400"/>
              <a:t>Non-Trivial Functional Dependency</a:t>
            </a:r>
          </a:p>
          <a:p>
            <a:pPr>
              <a:lnSpc>
                <a:spcPct val="110000"/>
              </a:lnSpc>
            </a:pPr>
            <a:r>
              <a:rPr lang="en-IN" sz="1600"/>
              <a:t>Super Key</a:t>
            </a:r>
          </a:p>
          <a:p>
            <a:pPr>
              <a:lnSpc>
                <a:spcPct val="110000"/>
              </a:lnSpc>
            </a:pPr>
            <a:r>
              <a:rPr lang="en-IN" sz="1600"/>
              <a:t>Candidate Key</a:t>
            </a:r>
          </a:p>
          <a:p>
            <a:pPr>
              <a:lnSpc>
                <a:spcPct val="110000"/>
              </a:lnSpc>
            </a:pPr>
            <a:r>
              <a:rPr lang="en-IN" sz="1600"/>
              <a:t>Primary Key</a:t>
            </a:r>
          </a:p>
          <a:p>
            <a:pPr>
              <a:lnSpc>
                <a:spcPct val="110000"/>
              </a:lnSpc>
            </a:pPr>
            <a:r>
              <a:rPr lang="en-IN" sz="1600"/>
              <a:t>Armstrong Rules</a:t>
            </a:r>
          </a:p>
          <a:p>
            <a:pPr>
              <a:lnSpc>
                <a:spcPct val="110000"/>
              </a:lnSpc>
              <a:defRPr/>
            </a:pPr>
            <a:r>
              <a:rPr lang="en-IN" sz="1600">
                <a:solidFill>
                  <a:prstClr val="black"/>
                </a:solidFill>
                <a:latin typeface="Calibri" panose="020F0502020204030204"/>
              </a:rPr>
              <a:t>Closure of Functional Dependency Set and Closure of Attributes</a:t>
            </a:r>
          </a:p>
          <a:p>
            <a:pPr>
              <a:lnSpc>
                <a:spcPct val="110000"/>
              </a:lnSpc>
              <a:defRPr/>
            </a:pPr>
            <a:r>
              <a:rPr lang="en-IN" sz="1600">
                <a:solidFill>
                  <a:prstClr val="black"/>
                </a:solidFill>
                <a:latin typeface="Calibri" panose="020F0502020204030204"/>
              </a:rPr>
              <a:t>How to find super key using Closure of Attributes?</a:t>
            </a:r>
          </a:p>
          <a:p>
            <a:pPr>
              <a:lnSpc>
                <a:spcPct val="110000"/>
              </a:lnSpc>
              <a:defRPr/>
            </a:pPr>
            <a:r>
              <a:rPr lang="en-IN" sz="1600">
                <a:solidFill>
                  <a:prstClr val="black"/>
                </a:solidFill>
                <a:latin typeface="Calibri" panose="020F0502020204030204"/>
              </a:rPr>
              <a:t>Examples - How to find super key and candidate key</a:t>
            </a:r>
          </a:p>
          <a:p>
            <a:pPr>
              <a:lnSpc>
                <a:spcPct val="110000"/>
              </a:lnSpc>
              <a:defRPr/>
            </a:pPr>
            <a:r>
              <a:rPr lang="en-IN" sz="1600">
                <a:solidFill>
                  <a:prstClr val="black"/>
                </a:solidFill>
                <a:latin typeface="Calibri" panose="020F0502020204030204"/>
              </a:rPr>
              <a:t>Functional Dependency Preserving Decomposition</a:t>
            </a:r>
          </a:p>
          <a:p>
            <a:pPr>
              <a:lnSpc>
                <a:spcPct val="110000"/>
              </a:lnSpc>
              <a:defRPr/>
            </a:pPr>
            <a:r>
              <a:rPr lang="en-IN" sz="1600">
                <a:solidFill>
                  <a:prstClr val="black"/>
                </a:solidFill>
                <a:latin typeface="Calibri" panose="020F0502020204030204"/>
              </a:rPr>
              <a:t>Lossless Join &amp; Lossy Join Decomposition </a:t>
            </a:r>
          </a:p>
          <a:p>
            <a:pPr>
              <a:lnSpc>
                <a:spcPct val="110000"/>
              </a:lnSpc>
              <a:defRPr/>
            </a:pPr>
            <a:r>
              <a:rPr lang="en-IN" sz="1600">
                <a:solidFill>
                  <a:prstClr val="black"/>
                </a:solidFill>
                <a:latin typeface="Calibri" panose="020F0502020204030204"/>
              </a:rPr>
              <a:t>Examples on Decomposition</a:t>
            </a:r>
            <a:endParaRPr lang="en-IN" sz="1600" dirty="0">
              <a:solidFill>
                <a:prstClr val="black"/>
              </a:solidFill>
              <a:latin typeface="Calibri" panose="020F0502020204030204"/>
            </a:endParaRPr>
          </a:p>
        </p:txBody>
      </p:sp>
    </p:spTree>
    <p:extLst>
      <p:ext uri="{BB962C8B-B14F-4D97-AF65-F5344CB8AC3E}">
        <p14:creationId xmlns:p14="http://schemas.microsoft.com/office/powerpoint/2010/main" val="5264960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8ABF6-7B36-AA42-CABA-92C8FCBEAEB4}"/>
              </a:ext>
            </a:extLst>
          </p:cNvPr>
          <p:cNvSpPr>
            <a:spLocks noGrp="1"/>
          </p:cNvSpPr>
          <p:nvPr>
            <p:ph type="title"/>
          </p:nvPr>
        </p:nvSpPr>
        <p:spPr>
          <a:ln/>
        </p:spPr>
        <p:style>
          <a:lnRef idx="3">
            <a:schemeClr val="lt1"/>
          </a:lnRef>
          <a:fillRef idx="1">
            <a:schemeClr val="accent6"/>
          </a:fillRef>
          <a:effectRef idx="1">
            <a:schemeClr val="accent6"/>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:Update Anomalies:</a:t>
            </a:r>
          </a:p>
        </p:txBody>
      </p:sp>
      <p:sp>
        <p:nvSpPr>
          <p:cNvPr id="3" name="Content Placeholder 2">
            <a:extLst>
              <a:ext uri="{FF2B5EF4-FFF2-40B4-BE49-F238E27FC236}">
                <a16:creationId xmlns:a16="http://schemas.microsoft.com/office/drawing/2014/main" id="{658CFC99-514B-7279-8ABC-0DDCA61057C6}"/>
              </a:ext>
            </a:extLst>
          </p:cNvPr>
          <p:cNvSpPr>
            <a:spLocks noGrp="1"/>
          </p:cNvSpPr>
          <p:nvPr>
            <p:ph idx="1"/>
          </p:nvPr>
        </p:nvSpPr>
        <p:spPr/>
        <p:txBody>
          <a:bodyPr/>
          <a:lstStyle/>
          <a:p>
            <a:pPr algn="just">
              <a:lnSpc>
                <a:spcPct val="100000"/>
              </a:lnSpc>
            </a:pPr>
            <a:r>
              <a:rPr lang="en-US" sz="2000" dirty="0">
                <a:solidFill>
                  <a:srgbClr val="000000"/>
                </a:solidFill>
              </a:rPr>
              <a:t>Suppose the fees of a course have changed, this requires that the course in all the tuples corresponding to that course must be changed to reflect the new status. If we fail to update all the tuples of given course, then two different records of the student enrolled in the same course might show different fees which leads to inconsistency in the database. This is known as </a:t>
            </a:r>
            <a:r>
              <a:rPr lang="en-US" sz="2000" b="1" dirty="0">
                <a:solidFill>
                  <a:srgbClr val="000000"/>
                </a:solidFill>
              </a:rPr>
              <a:t>Update Anomalies. </a:t>
            </a:r>
            <a:endParaRPr lang="en-IN" sz="2000" b="1" dirty="0">
              <a:solidFill>
                <a:srgbClr val="000000"/>
              </a:solidFill>
            </a:endParaRPr>
          </a:p>
        </p:txBody>
      </p:sp>
      <p:graphicFrame>
        <p:nvGraphicFramePr>
          <p:cNvPr id="4" name="Object 3">
            <a:extLst>
              <a:ext uri="{FF2B5EF4-FFF2-40B4-BE49-F238E27FC236}">
                <a16:creationId xmlns:a16="http://schemas.microsoft.com/office/drawing/2014/main" id="{6DD9E10F-ABC2-BBBA-4242-75D30B1BFCB0}"/>
              </a:ext>
            </a:extLst>
          </p:cNvPr>
          <p:cNvGraphicFramePr>
            <a:graphicFrameLocks noChangeAspect="1"/>
          </p:cNvGraphicFramePr>
          <p:nvPr>
            <p:extLst>
              <p:ext uri="{D42A27DB-BD31-4B8C-83A1-F6EECF244321}">
                <p14:modId xmlns:p14="http://schemas.microsoft.com/office/powerpoint/2010/main" val="165241773"/>
              </p:ext>
            </p:extLst>
          </p:nvPr>
        </p:nvGraphicFramePr>
        <p:xfrm>
          <a:off x="2267006" y="3870642"/>
          <a:ext cx="7657987" cy="2183079"/>
        </p:xfrm>
        <a:graphic>
          <a:graphicData uri="http://schemas.openxmlformats.org/presentationml/2006/ole">
            <mc:AlternateContent xmlns:mc="http://schemas.openxmlformats.org/markup-compatibility/2006">
              <mc:Choice xmlns:v="urn:schemas-microsoft-com:vml" Requires="v">
                <p:oleObj name="PBrush" r:id="rId2" imgW="4945320" imgH="1409760" progId="">
                  <p:embed/>
                </p:oleObj>
              </mc:Choice>
              <mc:Fallback>
                <p:oleObj name="PBrush" r:id="rId2" imgW="4945320" imgH="1409760" progId="">
                  <p:embed/>
                  <p:pic>
                    <p:nvPicPr>
                      <p:cNvPr id="0" name=""/>
                      <p:cNvPicPr/>
                      <p:nvPr/>
                    </p:nvPicPr>
                    <p:blipFill>
                      <a:blip r:embed="rId3"/>
                      <a:stretch>
                        <a:fillRect/>
                      </a:stretch>
                    </p:blipFill>
                    <p:spPr>
                      <a:xfrm>
                        <a:off x="2267006" y="3870642"/>
                        <a:ext cx="7657987" cy="2183079"/>
                      </a:xfrm>
                      <a:prstGeom prst="rect">
                        <a:avLst/>
                      </a:prstGeom>
                    </p:spPr>
                  </p:pic>
                </p:oleObj>
              </mc:Fallback>
            </mc:AlternateContent>
          </a:graphicData>
        </a:graphic>
      </p:graphicFrame>
    </p:spTree>
    <p:extLst>
      <p:ext uri="{BB962C8B-B14F-4D97-AF65-F5344CB8AC3E}">
        <p14:creationId xmlns:p14="http://schemas.microsoft.com/office/powerpoint/2010/main" val="16862027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5B34E-75DF-0512-6079-00795BDD1D42}"/>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:Normalization:</a:t>
            </a:r>
          </a:p>
        </p:txBody>
      </p:sp>
      <p:sp>
        <p:nvSpPr>
          <p:cNvPr id="3" name="Content Placeholder 2">
            <a:extLst>
              <a:ext uri="{FF2B5EF4-FFF2-40B4-BE49-F238E27FC236}">
                <a16:creationId xmlns:a16="http://schemas.microsoft.com/office/drawing/2014/main" id="{95FD4338-9F35-3F12-CE68-65C928F454B9}"/>
              </a:ext>
            </a:extLst>
          </p:cNvPr>
          <p:cNvSpPr>
            <a:spLocks noGrp="1"/>
          </p:cNvSpPr>
          <p:nvPr>
            <p:ph idx="1"/>
          </p:nvPr>
        </p:nvSpPr>
        <p:spPr/>
        <p:txBody>
          <a:bodyPr>
            <a:normAutofit/>
          </a:bodyPr>
          <a:lstStyle/>
          <a:p>
            <a:pPr algn="just">
              <a:lnSpc>
                <a:spcPct val="100000"/>
              </a:lnSpc>
            </a:pPr>
            <a:r>
              <a:rPr lang="en-US" sz="2400" b="0" i="0" u="none" strike="noStrike" baseline="0" dirty="0">
                <a:solidFill>
                  <a:srgbClr val="000000"/>
                </a:solidFill>
              </a:rPr>
              <a:t>Normalization is a method to organize the data to prevent redundancy. </a:t>
            </a:r>
          </a:p>
          <a:p>
            <a:pPr algn="just">
              <a:lnSpc>
                <a:spcPct val="100000"/>
              </a:lnSpc>
            </a:pPr>
            <a:r>
              <a:rPr lang="en-US" sz="2400" b="0" i="0" u="none" strike="noStrike" baseline="0" dirty="0">
                <a:solidFill>
                  <a:srgbClr val="000000"/>
                </a:solidFill>
              </a:rPr>
              <a:t>It is used to structure the tables in such a way that logical inconsistencies and anomalies can be removed. </a:t>
            </a:r>
          </a:p>
          <a:p>
            <a:pPr algn="just">
              <a:lnSpc>
                <a:spcPct val="100000"/>
              </a:lnSpc>
            </a:pPr>
            <a:endParaRPr lang="en-US" sz="2400" b="0" i="0" u="none" strike="noStrike" baseline="0" dirty="0">
              <a:solidFill>
                <a:srgbClr val="000000"/>
              </a:solidFill>
            </a:endParaRPr>
          </a:p>
        </p:txBody>
      </p:sp>
      <p:graphicFrame>
        <p:nvGraphicFramePr>
          <p:cNvPr id="4" name="Object 3">
            <a:extLst>
              <a:ext uri="{FF2B5EF4-FFF2-40B4-BE49-F238E27FC236}">
                <a16:creationId xmlns:a16="http://schemas.microsoft.com/office/drawing/2014/main" id="{0FD8EA9D-1F8D-8FDA-5CB8-5FFFFBE74E1D}"/>
              </a:ext>
            </a:extLst>
          </p:cNvPr>
          <p:cNvGraphicFramePr>
            <a:graphicFrameLocks noChangeAspect="1"/>
          </p:cNvGraphicFramePr>
          <p:nvPr>
            <p:extLst>
              <p:ext uri="{D42A27DB-BD31-4B8C-83A1-F6EECF244321}">
                <p14:modId xmlns:p14="http://schemas.microsoft.com/office/powerpoint/2010/main" val="3821580018"/>
              </p:ext>
            </p:extLst>
          </p:nvPr>
        </p:nvGraphicFramePr>
        <p:xfrm>
          <a:off x="5437187" y="3271837"/>
          <a:ext cx="1317625" cy="3040063"/>
        </p:xfrm>
        <a:graphic>
          <a:graphicData uri="http://schemas.openxmlformats.org/presentationml/2006/ole">
            <mc:AlternateContent xmlns:mc="http://schemas.openxmlformats.org/markup-compatibility/2006">
              <mc:Choice xmlns:v="urn:schemas-microsoft-com:vml" Requires="v">
                <p:oleObj name="PBrush" r:id="rId2" imgW="1318320" imgH="3040560" progId="">
                  <p:embed/>
                </p:oleObj>
              </mc:Choice>
              <mc:Fallback>
                <p:oleObj name="PBrush" r:id="rId2" imgW="1318320" imgH="3040560" progId="">
                  <p:embed/>
                  <p:pic>
                    <p:nvPicPr>
                      <p:cNvPr id="0" name=""/>
                      <p:cNvPicPr/>
                      <p:nvPr/>
                    </p:nvPicPr>
                    <p:blipFill>
                      <a:blip r:embed="rId3"/>
                      <a:stretch>
                        <a:fillRect/>
                      </a:stretch>
                    </p:blipFill>
                    <p:spPr>
                      <a:xfrm>
                        <a:off x="5437187" y="3271837"/>
                        <a:ext cx="1317625" cy="3040063"/>
                      </a:xfrm>
                      <a:prstGeom prst="rect">
                        <a:avLst/>
                      </a:prstGeom>
                    </p:spPr>
                  </p:pic>
                </p:oleObj>
              </mc:Fallback>
            </mc:AlternateContent>
          </a:graphicData>
        </a:graphic>
      </p:graphicFrame>
    </p:spTree>
    <p:extLst>
      <p:ext uri="{BB962C8B-B14F-4D97-AF65-F5344CB8AC3E}">
        <p14:creationId xmlns:p14="http://schemas.microsoft.com/office/powerpoint/2010/main" val="830376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9C67-CF1C-ABE8-E2EC-89405CAB1BC7}"/>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:1 NF:</a:t>
            </a:r>
          </a:p>
        </p:txBody>
      </p:sp>
      <p:sp>
        <p:nvSpPr>
          <p:cNvPr id="3" name="Content Placeholder 2">
            <a:extLst>
              <a:ext uri="{FF2B5EF4-FFF2-40B4-BE49-F238E27FC236}">
                <a16:creationId xmlns:a16="http://schemas.microsoft.com/office/drawing/2014/main" id="{039E8CEB-EA69-C397-14CB-5C45DE7311F6}"/>
              </a:ext>
            </a:extLst>
          </p:cNvPr>
          <p:cNvSpPr>
            <a:spLocks noGrp="1"/>
          </p:cNvSpPr>
          <p:nvPr>
            <p:ph idx="1"/>
          </p:nvPr>
        </p:nvSpPr>
        <p:spPr/>
        <p:txBody>
          <a:bodyPr/>
          <a:lstStyle/>
          <a:p>
            <a:pPr algn="just">
              <a:lnSpc>
                <a:spcPct val="100000"/>
              </a:lnSpc>
            </a:pPr>
            <a:r>
              <a:rPr lang="en-US" sz="1800" b="0" i="0" u="none" strike="noStrike" baseline="0" dirty="0">
                <a:solidFill>
                  <a:srgbClr val="000000"/>
                </a:solidFill>
              </a:rPr>
              <a:t>Relational schema R is in 1 NF if no multivalued attribute in Relation R. Every attribute of relation R must be single valued. Default NF is 1 NF. </a:t>
            </a:r>
            <a:endParaRPr lang="en-IN" sz="1800" b="0" i="0" u="none" strike="noStrike" baseline="0" dirty="0">
              <a:solidFill>
                <a:srgbClr val="000000"/>
              </a:solidFill>
            </a:endParaRPr>
          </a:p>
          <a:p>
            <a:pPr algn="just">
              <a:lnSpc>
                <a:spcPct val="100000"/>
              </a:lnSpc>
            </a:pPr>
            <a:r>
              <a:rPr lang="en-US" sz="1800" b="0" i="0" u="none" strike="noStrike" baseline="0" dirty="0">
                <a:solidFill>
                  <a:srgbClr val="000000"/>
                </a:solidFill>
              </a:rPr>
              <a:t>Consider the following relation. It is difficult to retrieve the list of customers living in ‘Vadodara’ from the table. Reason is address attribute is composite attribute which contains name of the area as well as city name in single cell. </a:t>
            </a:r>
          </a:p>
          <a:p>
            <a:pPr algn="just">
              <a:lnSpc>
                <a:spcPct val="100000"/>
              </a:lnSpc>
            </a:pPr>
            <a:endParaRPr lang="en-IN" sz="1800" b="0" i="0" u="none" strike="noStrike" baseline="0" dirty="0">
              <a:solidFill>
                <a:srgbClr val="000000"/>
              </a:solidFill>
            </a:endParaRPr>
          </a:p>
          <a:p>
            <a:pPr algn="just">
              <a:lnSpc>
                <a:spcPct val="100000"/>
              </a:lnSpc>
            </a:pPr>
            <a:endParaRPr lang="en-IN" sz="1800" b="0" i="0" u="none" strike="noStrike" baseline="0" dirty="0">
              <a:solidFill>
                <a:srgbClr val="000000"/>
              </a:solidFill>
            </a:endParaRPr>
          </a:p>
          <a:p>
            <a:pPr algn="just">
              <a:lnSpc>
                <a:spcPct val="100000"/>
              </a:lnSpc>
            </a:pPr>
            <a:r>
              <a:rPr lang="en-US" sz="1800" b="0" i="0" u="none" strike="noStrike" baseline="0" dirty="0">
                <a:solidFill>
                  <a:srgbClr val="000000"/>
                </a:solidFill>
              </a:rPr>
              <a:t>To solve the particular problem, divide composite attributes into number of sub- attribute and insert value in proper sub attribute. This way, we can get the following table which is in 1 NF. </a:t>
            </a:r>
          </a:p>
          <a:p>
            <a:pPr algn="just">
              <a:lnSpc>
                <a:spcPct val="100000"/>
              </a:lnSpc>
            </a:pPr>
            <a:endParaRPr lang="en-US" sz="1800" b="0" i="0" u="none" strike="noStrike" baseline="0" dirty="0">
              <a:solidFill>
                <a:srgbClr val="000000"/>
              </a:solidFill>
            </a:endParaRPr>
          </a:p>
          <a:p>
            <a:pPr algn="just">
              <a:lnSpc>
                <a:spcPct val="100000"/>
              </a:lnSpc>
            </a:pPr>
            <a:endParaRPr lang="en-IN" dirty="0"/>
          </a:p>
        </p:txBody>
      </p:sp>
      <p:graphicFrame>
        <p:nvGraphicFramePr>
          <p:cNvPr id="4" name="Object 3">
            <a:extLst>
              <a:ext uri="{FF2B5EF4-FFF2-40B4-BE49-F238E27FC236}">
                <a16:creationId xmlns:a16="http://schemas.microsoft.com/office/drawing/2014/main" id="{1A824F3E-0C76-119D-0A02-7301FCEA2480}"/>
              </a:ext>
            </a:extLst>
          </p:cNvPr>
          <p:cNvGraphicFramePr>
            <a:graphicFrameLocks noChangeAspect="1"/>
          </p:cNvGraphicFramePr>
          <p:nvPr>
            <p:extLst>
              <p:ext uri="{D42A27DB-BD31-4B8C-83A1-F6EECF244321}">
                <p14:modId xmlns:p14="http://schemas.microsoft.com/office/powerpoint/2010/main" val="2863411839"/>
              </p:ext>
            </p:extLst>
          </p:nvPr>
        </p:nvGraphicFramePr>
        <p:xfrm>
          <a:off x="3509164" y="3429000"/>
          <a:ext cx="5173663" cy="769937"/>
        </p:xfrm>
        <a:graphic>
          <a:graphicData uri="http://schemas.openxmlformats.org/presentationml/2006/ole">
            <mc:AlternateContent xmlns:mc="http://schemas.openxmlformats.org/markup-compatibility/2006">
              <mc:Choice xmlns:v="urn:schemas-microsoft-com:vml" Requires="v">
                <p:oleObj name="PBrush" r:id="rId2" imgW="5173920" imgH="769680" progId="">
                  <p:embed/>
                </p:oleObj>
              </mc:Choice>
              <mc:Fallback>
                <p:oleObj name="PBrush" r:id="rId2" imgW="5173920" imgH="769680" progId="">
                  <p:embed/>
                  <p:pic>
                    <p:nvPicPr>
                      <p:cNvPr id="0" name=""/>
                      <p:cNvPicPr/>
                      <p:nvPr/>
                    </p:nvPicPr>
                    <p:blipFill>
                      <a:blip r:embed="rId3"/>
                      <a:stretch>
                        <a:fillRect/>
                      </a:stretch>
                    </p:blipFill>
                    <p:spPr>
                      <a:xfrm>
                        <a:off x="3509164" y="3429000"/>
                        <a:ext cx="5173663" cy="76993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8C608B9-DFC5-A15A-87E2-2E5AD8AC1432}"/>
              </a:ext>
            </a:extLst>
          </p:cNvPr>
          <p:cNvGraphicFramePr>
            <a:graphicFrameLocks noChangeAspect="1"/>
          </p:cNvGraphicFramePr>
          <p:nvPr>
            <p:extLst>
              <p:ext uri="{D42A27DB-BD31-4B8C-83A1-F6EECF244321}">
                <p14:modId xmlns:p14="http://schemas.microsoft.com/office/powerpoint/2010/main" val="521984835"/>
              </p:ext>
            </p:extLst>
          </p:nvPr>
        </p:nvGraphicFramePr>
        <p:xfrm>
          <a:off x="3170232" y="5193982"/>
          <a:ext cx="5851525" cy="800100"/>
        </p:xfrm>
        <a:graphic>
          <a:graphicData uri="http://schemas.openxmlformats.org/presentationml/2006/ole">
            <mc:AlternateContent xmlns:mc="http://schemas.openxmlformats.org/markup-compatibility/2006">
              <mc:Choice xmlns:v="urn:schemas-microsoft-com:vml" Requires="v">
                <p:oleObj name="PBrush" r:id="rId4" imgW="5852160" imgH="800280" progId="">
                  <p:embed/>
                </p:oleObj>
              </mc:Choice>
              <mc:Fallback>
                <p:oleObj name="PBrush" r:id="rId4" imgW="5852160" imgH="800280" progId="">
                  <p:embed/>
                  <p:pic>
                    <p:nvPicPr>
                      <p:cNvPr id="0" name=""/>
                      <p:cNvPicPr/>
                      <p:nvPr/>
                    </p:nvPicPr>
                    <p:blipFill>
                      <a:blip r:embed="rId5"/>
                      <a:stretch>
                        <a:fillRect/>
                      </a:stretch>
                    </p:blipFill>
                    <p:spPr>
                      <a:xfrm>
                        <a:off x="3170232" y="5193982"/>
                        <a:ext cx="5851525" cy="800100"/>
                      </a:xfrm>
                      <a:prstGeom prst="rect">
                        <a:avLst/>
                      </a:prstGeom>
                    </p:spPr>
                  </p:pic>
                </p:oleObj>
              </mc:Fallback>
            </mc:AlternateContent>
          </a:graphicData>
        </a:graphic>
      </p:graphicFrame>
    </p:spTree>
    <p:extLst>
      <p:ext uri="{BB962C8B-B14F-4D97-AF65-F5344CB8AC3E}">
        <p14:creationId xmlns:p14="http://schemas.microsoft.com/office/powerpoint/2010/main" val="252078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4E2954B-0F5E-B746-CE41-6AF1E23EEEDD}"/>
              </a:ext>
            </a:extLst>
          </p:cNvPr>
          <p:cNvPicPr>
            <a:picLocks noChangeAspect="1"/>
          </p:cNvPicPr>
          <p:nvPr/>
        </p:nvPicPr>
        <p:blipFill>
          <a:blip r:embed="rId2"/>
          <a:stretch>
            <a:fillRect/>
          </a:stretch>
        </p:blipFill>
        <p:spPr>
          <a:xfrm>
            <a:off x="3481255" y="0"/>
            <a:ext cx="5229489" cy="6858000"/>
          </a:xfrm>
          <a:prstGeom prst="rect">
            <a:avLst/>
          </a:prstGeom>
        </p:spPr>
      </p:pic>
    </p:spTree>
    <p:extLst>
      <p:ext uri="{BB962C8B-B14F-4D97-AF65-F5344CB8AC3E}">
        <p14:creationId xmlns:p14="http://schemas.microsoft.com/office/powerpoint/2010/main" val="26600345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05FA34-22E4-2991-78C7-BF31FC95199E}"/>
              </a:ext>
            </a:extLst>
          </p:cNvPr>
          <p:cNvPicPr>
            <a:picLocks noChangeAspect="1"/>
          </p:cNvPicPr>
          <p:nvPr/>
        </p:nvPicPr>
        <p:blipFill>
          <a:blip r:embed="rId2"/>
          <a:stretch>
            <a:fillRect/>
          </a:stretch>
        </p:blipFill>
        <p:spPr>
          <a:xfrm>
            <a:off x="3532608" y="0"/>
            <a:ext cx="5126783" cy="6858000"/>
          </a:xfrm>
          <a:prstGeom prst="rect">
            <a:avLst/>
          </a:prstGeom>
        </p:spPr>
      </p:pic>
    </p:spTree>
    <p:extLst>
      <p:ext uri="{BB962C8B-B14F-4D97-AF65-F5344CB8AC3E}">
        <p14:creationId xmlns:p14="http://schemas.microsoft.com/office/powerpoint/2010/main" val="2681743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FB9B2A-79AA-6956-3CC0-B23C9378F2C8}"/>
              </a:ext>
            </a:extLst>
          </p:cNvPr>
          <p:cNvPicPr>
            <a:picLocks noChangeAspect="1"/>
          </p:cNvPicPr>
          <p:nvPr/>
        </p:nvPicPr>
        <p:blipFill>
          <a:blip r:embed="rId2"/>
          <a:stretch>
            <a:fillRect/>
          </a:stretch>
        </p:blipFill>
        <p:spPr>
          <a:xfrm>
            <a:off x="3455032" y="0"/>
            <a:ext cx="5281935" cy="6858000"/>
          </a:xfrm>
          <a:prstGeom prst="rect">
            <a:avLst/>
          </a:prstGeom>
        </p:spPr>
      </p:pic>
    </p:spTree>
    <p:extLst>
      <p:ext uri="{BB962C8B-B14F-4D97-AF65-F5344CB8AC3E}">
        <p14:creationId xmlns:p14="http://schemas.microsoft.com/office/powerpoint/2010/main" val="30678284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687BA6-9C68-E7A3-9260-78F28FED14DB}"/>
              </a:ext>
            </a:extLst>
          </p:cNvPr>
          <p:cNvPicPr>
            <a:picLocks noChangeAspect="1"/>
          </p:cNvPicPr>
          <p:nvPr/>
        </p:nvPicPr>
        <p:blipFill>
          <a:blip r:embed="rId2"/>
          <a:stretch>
            <a:fillRect/>
          </a:stretch>
        </p:blipFill>
        <p:spPr>
          <a:xfrm>
            <a:off x="3788192" y="0"/>
            <a:ext cx="4615615" cy="6858000"/>
          </a:xfrm>
          <a:prstGeom prst="rect">
            <a:avLst/>
          </a:prstGeom>
        </p:spPr>
      </p:pic>
    </p:spTree>
    <p:extLst>
      <p:ext uri="{BB962C8B-B14F-4D97-AF65-F5344CB8AC3E}">
        <p14:creationId xmlns:p14="http://schemas.microsoft.com/office/powerpoint/2010/main" val="31342674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B04E5F-CBA9-0053-2725-25100A0D7363}"/>
              </a:ext>
            </a:extLst>
          </p:cNvPr>
          <p:cNvPicPr>
            <a:picLocks noChangeAspect="1"/>
          </p:cNvPicPr>
          <p:nvPr/>
        </p:nvPicPr>
        <p:blipFill>
          <a:blip r:embed="rId2"/>
          <a:stretch>
            <a:fillRect/>
          </a:stretch>
        </p:blipFill>
        <p:spPr>
          <a:xfrm>
            <a:off x="3626900" y="0"/>
            <a:ext cx="4938199" cy="6858000"/>
          </a:xfrm>
          <a:prstGeom prst="rect">
            <a:avLst/>
          </a:prstGeom>
        </p:spPr>
      </p:pic>
    </p:spTree>
    <p:extLst>
      <p:ext uri="{BB962C8B-B14F-4D97-AF65-F5344CB8AC3E}">
        <p14:creationId xmlns:p14="http://schemas.microsoft.com/office/powerpoint/2010/main" val="24224233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D11252-E831-6097-AF0C-D6A90AE99AC8}"/>
              </a:ext>
            </a:extLst>
          </p:cNvPr>
          <p:cNvPicPr>
            <a:picLocks noChangeAspect="1"/>
          </p:cNvPicPr>
          <p:nvPr/>
        </p:nvPicPr>
        <p:blipFill>
          <a:blip r:embed="rId2"/>
          <a:stretch>
            <a:fillRect/>
          </a:stretch>
        </p:blipFill>
        <p:spPr>
          <a:xfrm>
            <a:off x="3595363" y="0"/>
            <a:ext cx="5001273" cy="6858000"/>
          </a:xfrm>
          <a:prstGeom prst="rect">
            <a:avLst/>
          </a:prstGeom>
        </p:spPr>
      </p:pic>
    </p:spTree>
    <p:extLst>
      <p:ext uri="{BB962C8B-B14F-4D97-AF65-F5344CB8AC3E}">
        <p14:creationId xmlns:p14="http://schemas.microsoft.com/office/powerpoint/2010/main" val="1649198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F8BAACA-318E-73F1-49EF-C5BAC67135B4}"/>
              </a:ext>
            </a:extLst>
          </p:cNvPr>
          <p:cNvPicPr>
            <a:picLocks noChangeAspect="1"/>
          </p:cNvPicPr>
          <p:nvPr/>
        </p:nvPicPr>
        <p:blipFill>
          <a:blip r:embed="rId2"/>
          <a:stretch>
            <a:fillRect/>
          </a:stretch>
        </p:blipFill>
        <p:spPr>
          <a:xfrm>
            <a:off x="2209568" y="0"/>
            <a:ext cx="7772863" cy="6858000"/>
          </a:xfrm>
          <a:prstGeom prst="rect">
            <a:avLst/>
          </a:prstGeom>
        </p:spPr>
      </p:pic>
    </p:spTree>
    <p:extLst>
      <p:ext uri="{BB962C8B-B14F-4D97-AF65-F5344CB8AC3E}">
        <p14:creationId xmlns:p14="http://schemas.microsoft.com/office/powerpoint/2010/main" val="3604532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4415-CB3F-C7F0-A1C6-2FBD7F8D2E16}"/>
              </a:ext>
            </a:extLst>
          </p:cNvPr>
          <p:cNvSpPr>
            <a:spLocks noGrp="1"/>
          </p:cNvSpPr>
          <p:nvPr>
            <p:ph idx="1"/>
          </p:nvPr>
        </p:nvSpPr>
        <p:spPr/>
        <p:txBody>
          <a:bodyPr>
            <a:normAutofit/>
          </a:bodyPr>
          <a:lstStyle/>
          <a:p>
            <a:pPr algn="just">
              <a:lnSpc>
                <a:spcPct val="100000"/>
              </a:lnSpc>
            </a:pPr>
            <a:r>
              <a:rPr lang="en-US" sz="2000" dirty="0">
                <a:solidFill>
                  <a:srgbClr val="000000"/>
                </a:solidFill>
              </a:rPr>
              <a:t>Let R be a relation schema having attributes X and Y. </a:t>
            </a:r>
          </a:p>
          <a:p>
            <a:pPr algn="just">
              <a:lnSpc>
                <a:spcPct val="100000"/>
              </a:lnSpc>
            </a:pPr>
            <a:r>
              <a:rPr lang="en-US" sz="2000" dirty="0">
                <a:solidFill>
                  <a:srgbClr val="000000"/>
                </a:solidFill>
              </a:rPr>
              <a:t>If the values of the X determine the values of the Y, then, there is a functional dependency from X to Y. This is denoted by X → Y.</a:t>
            </a:r>
          </a:p>
          <a:p>
            <a:pPr algn="just">
              <a:lnSpc>
                <a:spcPct val="100000"/>
              </a:lnSpc>
            </a:pPr>
            <a:r>
              <a:rPr lang="en-US" sz="2000" dirty="0">
                <a:solidFill>
                  <a:srgbClr val="000000"/>
                </a:solidFill>
              </a:rPr>
              <a:t>It is referred as: Y is functionally dependent on the X, or X functionally determines Y.</a:t>
            </a:r>
          </a:p>
          <a:p>
            <a:pPr algn="just">
              <a:lnSpc>
                <a:spcPct val="100000"/>
              </a:lnSpc>
            </a:pPr>
            <a:endParaRPr lang="en-US" sz="2000" dirty="0">
              <a:solidFill>
                <a:srgbClr val="000000"/>
              </a:solidFill>
            </a:endParaRPr>
          </a:p>
          <a:p>
            <a:pPr algn="just">
              <a:lnSpc>
                <a:spcPct val="100000"/>
              </a:lnSpc>
            </a:pPr>
            <a:endParaRPr lang="en-IN" sz="3200" dirty="0"/>
          </a:p>
        </p:txBody>
      </p:sp>
      <p:sp>
        <p:nvSpPr>
          <p:cNvPr id="5" name="Title 1">
            <a:extLst>
              <a:ext uri="{FF2B5EF4-FFF2-40B4-BE49-F238E27FC236}">
                <a16:creationId xmlns:a16="http://schemas.microsoft.com/office/drawing/2014/main" id="{559B0667-035C-C0EE-4F9C-AEA4D057E7FC}"/>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b="1" dirty="0"/>
              <a:t>What is Functional Dependency?</a:t>
            </a:r>
            <a:endParaRPr lang="en-IN" b="1" dirty="0">
              <a:solidFill>
                <a:schemeClr val="lt1"/>
              </a:solidFill>
              <a:latin typeface="+mn-lt"/>
              <a:ea typeface="+mn-ea"/>
              <a:cs typeface="+mn-cs"/>
            </a:endParaRPr>
          </a:p>
        </p:txBody>
      </p:sp>
      <p:graphicFrame>
        <p:nvGraphicFramePr>
          <p:cNvPr id="7" name="Table 7">
            <a:extLst>
              <a:ext uri="{FF2B5EF4-FFF2-40B4-BE49-F238E27FC236}">
                <a16:creationId xmlns:a16="http://schemas.microsoft.com/office/drawing/2014/main" id="{673EDAC8-21ED-30DD-677C-B24573D9A3F3}"/>
              </a:ext>
            </a:extLst>
          </p:cNvPr>
          <p:cNvGraphicFramePr>
            <a:graphicFrameLocks noGrp="1"/>
          </p:cNvGraphicFramePr>
          <p:nvPr>
            <p:extLst>
              <p:ext uri="{D42A27DB-BD31-4B8C-83A1-F6EECF244321}">
                <p14:modId xmlns:p14="http://schemas.microsoft.com/office/powerpoint/2010/main" val="2016152709"/>
              </p:ext>
            </p:extLst>
          </p:nvPr>
        </p:nvGraphicFramePr>
        <p:xfrm>
          <a:off x="838200" y="3716020"/>
          <a:ext cx="3786950" cy="2595880"/>
        </p:xfrm>
        <a:graphic>
          <a:graphicData uri="http://schemas.openxmlformats.org/drawingml/2006/table">
            <a:tbl>
              <a:tblPr firstRow="1" bandRow="1">
                <a:tableStyleId>{5940675A-B579-460E-94D1-54222C63F5DA}</a:tableStyleId>
              </a:tblPr>
              <a:tblGrid>
                <a:gridCol w="814705">
                  <a:extLst>
                    <a:ext uri="{9D8B030D-6E8A-4147-A177-3AD203B41FA5}">
                      <a16:colId xmlns:a16="http://schemas.microsoft.com/office/drawing/2014/main" val="463626814"/>
                    </a:ext>
                  </a:extLst>
                </a:gridCol>
                <a:gridCol w="789305">
                  <a:extLst>
                    <a:ext uri="{9D8B030D-6E8A-4147-A177-3AD203B41FA5}">
                      <a16:colId xmlns:a16="http://schemas.microsoft.com/office/drawing/2014/main" val="4027870393"/>
                    </a:ext>
                  </a:extLst>
                </a:gridCol>
                <a:gridCol w="1368235">
                  <a:extLst>
                    <a:ext uri="{9D8B030D-6E8A-4147-A177-3AD203B41FA5}">
                      <a16:colId xmlns:a16="http://schemas.microsoft.com/office/drawing/2014/main" val="1440614782"/>
                    </a:ext>
                  </a:extLst>
                </a:gridCol>
                <a:gridCol w="814705">
                  <a:extLst>
                    <a:ext uri="{9D8B030D-6E8A-4147-A177-3AD203B41FA5}">
                      <a16:colId xmlns:a16="http://schemas.microsoft.com/office/drawing/2014/main" val="1763251317"/>
                    </a:ext>
                  </a:extLst>
                </a:gridCol>
              </a:tblGrid>
              <a:tr h="370840">
                <a:tc>
                  <a:txBody>
                    <a:bodyPr/>
                    <a:lstStyle/>
                    <a:p>
                      <a:pPr algn="ctr"/>
                      <a:r>
                        <a:rPr lang="en-US" dirty="0"/>
                        <a:t>ID</a:t>
                      </a:r>
                      <a:endParaRPr lang="en-IN" dirty="0"/>
                    </a:p>
                  </a:txBody>
                  <a:tcPr/>
                </a:tc>
                <a:tc>
                  <a:txBody>
                    <a:bodyPr/>
                    <a:lstStyle/>
                    <a:p>
                      <a:pPr algn="ctr"/>
                      <a:r>
                        <a:rPr lang="en-US" dirty="0"/>
                        <a:t>Name</a:t>
                      </a:r>
                      <a:endParaRPr lang="en-IN" dirty="0"/>
                    </a:p>
                  </a:txBody>
                  <a:tcPr/>
                </a:tc>
                <a:tc>
                  <a:txBody>
                    <a:bodyPr/>
                    <a:lstStyle/>
                    <a:p>
                      <a:pPr algn="ctr"/>
                      <a:r>
                        <a:rPr lang="en-US" dirty="0"/>
                        <a:t>Department</a:t>
                      </a:r>
                      <a:endParaRPr lang="en-IN" dirty="0"/>
                    </a:p>
                  </a:txBody>
                  <a:tcPr/>
                </a:tc>
                <a:tc>
                  <a:txBody>
                    <a:bodyPr/>
                    <a:lstStyle/>
                    <a:p>
                      <a:pPr algn="ctr"/>
                      <a:r>
                        <a:rPr lang="en-US" dirty="0"/>
                        <a:t>Salary</a:t>
                      </a:r>
                      <a:endParaRPr lang="en-IN" dirty="0"/>
                    </a:p>
                  </a:txBody>
                  <a:tcPr/>
                </a:tc>
                <a:extLst>
                  <a:ext uri="{0D108BD9-81ED-4DB2-BD59-A6C34878D82A}">
                    <a16:rowId xmlns:a16="http://schemas.microsoft.com/office/drawing/2014/main" val="2894731560"/>
                  </a:ext>
                </a:extLst>
              </a:tr>
              <a:tr h="370840">
                <a:tc>
                  <a:txBody>
                    <a:bodyPr/>
                    <a:lstStyle/>
                    <a:p>
                      <a:pPr algn="ctr"/>
                      <a:r>
                        <a:rPr lang="en-IN" dirty="0"/>
                        <a:t>1</a:t>
                      </a:r>
                    </a:p>
                  </a:txBody>
                  <a:tcPr/>
                </a:tc>
                <a:tc>
                  <a:txBody>
                    <a:bodyPr/>
                    <a:lstStyle/>
                    <a:p>
                      <a:pPr algn="ctr"/>
                      <a:r>
                        <a:rPr lang="en-US" dirty="0"/>
                        <a:t>A</a:t>
                      </a:r>
                      <a:endParaRPr lang="en-IN" dirty="0"/>
                    </a:p>
                  </a:txBody>
                  <a:tcPr/>
                </a:tc>
                <a:tc>
                  <a:txBody>
                    <a:bodyPr/>
                    <a:lstStyle/>
                    <a:p>
                      <a:pPr algn="ctr"/>
                      <a:r>
                        <a:rPr lang="en-US" dirty="0"/>
                        <a:t>CSE</a:t>
                      </a:r>
                      <a:endParaRPr lang="en-IN" dirty="0"/>
                    </a:p>
                  </a:txBody>
                  <a:tcPr/>
                </a:tc>
                <a:tc>
                  <a:txBody>
                    <a:bodyPr/>
                    <a:lstStyle/>
                    <a:p>
                      <a:pPr algn="ctr"/>
                      <a:r>
                        <a:rPr lang="en-US" dirty="0"/>
                        <a:t>30000</a:t>
                      </a:r>
                      <a:endParaRPr lang="en-IN" dirty="0"/>
                    </a:p>
                  </a:txBody>
                  <a:tcPr/>
                </a:tc>
                <a:extLst>
                  <a:ext uri="{0D108BD9-81ED-4DB2-BD59-A6C34878D82A}">
                    <a16:rowId xmlns:a16="http://schemas.microsoft.com/office/drawing/2014/main" val="2195922315"/>
                  </a:ext>
                </a:extLst>
              </a:tr>
              <a:tr h="370840">
                <a:tc>
                  <a:txBody>
                    <a:bodyPr/>
                    <a:lstStyle/>
                    <a:p>
                      <a:pPr algn="ctr"/>
                      <a:r>
                        <a:rPr lang="en-IN" dirty="0"/>
                        <a:t>2</a:t>
                      </a:r>
                    </a:p>
                  </a:txBody>
                  <a:tcPr/>
                </a:tc>
                <a:tc>
                  <a:txBody>
                    <a:bodyPr/>
                    <a:lstStyle/>
                    <a:p>
                      <a:pPr algn="ctr"/>
                      <a:r>
                        <a:rPr lang="en-US" dirty="0"/>
                        <a:t>B</a:t>
                      </a:r>
                      <a:endParaRPr lang="en-IN" dirty="0"/>
                    </a:p>
                  </a:txBody>
                  <a:tcPr/>
                </a:tc>
                <a:tc>
                  <a:txBody>
                    <a:bodyPr/>
                    <a:lstStyle/>
                    <a:p>
                      <a:pPr algn="ctr"/>
                      <a:r>
                        <a:rPr lang="en-US" dirty="0"/>
                        <a:t>EE</a:t>
                      </a:r>
                      <a:endParaRPr lang="en-IN" dirty="0"/>
                    </a:p>
                  </a:txBody>
                  <a:tcPr/>
                </a:tc>
                <a:tc>
                  <a:txBody>
                    <a:bodyPr/>
                    <a:lstStyle/>
                    <a:p>
                      <a:pPr algn="ctr"/>
                      <a:r>
                        <a:rPr lang="en-US" dirty="0"/>
                        <a:t>35000</a:t>
                      </a:r>
                      <a:endParaRPr lang="en-IN" dirty="0"/>
                    </a:p>
                  </a:txBody>
                  <a:tcPr/>
                </a:tc>
                <a:extLst>
                  <a:ext uri="{0D108BD9-81ED-4DB2-BD59-A6C34878D82A}">
                    <a16:rowId xmlns:a16="http://schemas.microsoft.com/office/drawing/2014/main" val="249073948"/>
                  </a:ext>
                </a:extLst>
              </a:tr>
              <a:tr h="370840">
                <a:tc>
                  <a:txBody>
                    <a:bodyPr/>
                    <a:lstStyle/>
                    <a:p>
                      <a:pPr algn="ctr"/>
                      <a:r>
                        <a:rPr lang="en-IN" dirty="0"/>
                        <a:t>4</a:t>
                      </a:r>
                    </a:p>
                  </a:txBody>
                  <a:tcPr/>
                </a:tc>
                <a:tc>
                  <a:txBody>
                    <a:bodyPr/>
                    <a:lstStyle/>
                    <a:p>
                      <a:pPr algn="ctr"/>
                      <a:r>
                        <a:rPr lang="en-US" dirty="0"/>
                        <a:t>C</a:t>
                      </a:r>
                      <a:endParaRPr lang="en-IN" dirty="0"/>
                    </a:p>
                  </a:txBody>
                  <a:tcPr/>
                </a:tc>
                <a:tc>
                  <a:txBody>
                    <a:bodyPr/>
                    <a:lstStyle/>
                    <a:p>
                      <a:pPr algn="ctr"/>
                      <a:r>
                        <a:rPr lang="en-US" dirty="0"/>
                        <a:t>MT</a:t>
                      </a:r>
                      <a:endParaRPr lang="en-IN" dirty="0"/>
                    </a:p>
                  </a:txBody>
                  <a:tcPr/>
                </a:tc>
                <a:tc>
                  <a:txBody>
                    <a:bodyPr/>
                    <a:lstStyle/>
                    <a:p>
                      <a:pPr algn="ctr"/>
                      <a:r>
                        <a:rPr lang="en-US" dirty="0"/>
                        <a:t>53000</a:t>
                      </a:r>
                      <a:endParaRPr lang="en-IN" dirty="0"/>
                    </a:p>
                  </a:txBody>
                  <a:tcPr/>
                </a:tc>
                <a:extLst>
                  <a:ext uri="{0D108BD9-81ED-4DB2-BD59-A6C34878D82A}">
                    <a16:rowId xmlns:a16="http://schemas.microsoft.com/office/drawing/2014/main" val="2218250561"/>
                  </a:ext>
                </a:extLst>
              </a:tr>
              <a:tr h="370840">
                <a:tc>
                  <a:txBody>
                    <a:bodyPr/>
                    <a:lstStyle/>
                    <a:p>
                      <a:pPr algn="ctr"/>
                      <a:r>
                        <a:rPr lang="en-IN" dirty="0"/>
                        <a:t>5</a:t>
                      </a:r>
                    </a:p>
                  </a:txBody>
                  <a:tcPr/>
                </a:tc>
                <a:tc>
                  <a:txBody>
                    <a:bodyPr/>
                    <a:lstStyle/>
                    <a:p>
                      <a:pPr algn="ctr"/>
                      <a:r>
                        <a:rPr lang="en-US" dirty="0"/>
                        <a:t>D</a:t>
                      </a:r>
                      <a:endParaRPr lang="en-IN" dirty="0"/>
                    </a:p>
                  </a:txBody>
                  <a:tcPr/>
                </a:tc>
                <a:tc>
                  <a:txBody>
                    <a:bodyPr/>
                    <a:lstStyle/>
                    <a:p>
                      <a:pPr algn="ctr"/>
                      <a:r>
                        <a:rPr lang="en-US" dirty="0"/>
                        <a:t>ME</a:t>
                      </a:r>
                      <a:endParaRPr lang="en-IN" dirty="0"/>
                    </a:p>
                  </a:txBody>
                  <a:tcPr/>
                </a:tc>
                <a:tc>
                  <a:txBody>
                    <a:bodyPr/>
                    <a:lstStyle/>
                    <a:p>
                      <a:pPr algn="ctr"/>
                      <a:r>
                        <a:rPr lang="en-US" dirty="0"/>
                        <a:t>18000</a:t>
                      </a:r>
                      <a:endParaRPr lang="en-IN" dirty="0"/>
                    </a:p>
                  </a:txBody>
                  <a:tcPr/>
                </a:tc>
                <a:extLst>
                  <a:ext uri="{0D108BD9-81ED-4DB2-BD59-A6C34878D82A}">
                    <a16:rowId xmlns:a16="http://schemas.microsoft.com/office/drawing/2014/main" val="3025507373"/>
                  </a:ext>
                </a:extLst>
              </a:tr>
              <a:tr h="370840">
                <a:tc>
                  <a:txBody>
                    <a:bodyPr/>
                    <a:lstStyle/>
                    <a:p>
                      <a:pPr algn="ctr"/>
                      <a:r>
                        <a:rPr lang="en-IN" dirty="0"/>
                        <a:t>8</a:t>
                      </a:r>
                    </a:p>
                  </a:txBody>
                  <a:tcPr/>
                </a:tc>
                <a:tc>
                  <a:txBody>
                    <a:bodyPr/>
                    <a:lstStyle/>
                    <a:p>
                      <a:pPr algn="ctr"/>
                      <a:r>
                        <a:rPr lang="en-US" dirty="0"/>
                        <a:t>D</a:t>
                      </a:r>
                      <a:endParaRPr lang="en-IN" dirty="0"/>
                    </a:p>
                  </a:txBody>
                  <a:tcPr/>
                </a:tc>
                <a:tc>
                  <a:txBody>
                    <a:bodyPr/>
                    <a:lstStyle/>
                    <a:p>
                      <a:pPr algn="ctr"/>
                      <a:r>
                        <a:rPr lang="en-US" dirty="0"/>
                        <a:t>ASH</a:t>
                      </a:r>
                      <a:endParaRPr lang="en-IN" dirty="0"/>
                    </a:p>
                  </a:txBody>
                  <a:tcPr/>
                </a:tc>
                <a:tc>
                  <a:txBody>
                    <a:bodyPr/>
                    <a:lstStyle/>
                    <a:p>
                      <a:pPr algn="ctr"/>
                      <a:r>
                        <a:rPr lang="en-US" dirty="0"/>
                        <a:t>45000</a:t>
                      </a:r>
                      <a:endParaRPr lang="en-IN" dirty="0"/>
                    </a:p>
                  </a:txBody>
                  <a:tcPr/>
                </a:tc>
                <a:extLst>
                  <a:ext uri="{0D108BD9-81ED-4DB2-BD59-A6C34878D82A}">
                    <a16:rowId xmlns:a16="http://schemas.microsoft.com/office/drawing/2014/main" val="3359917884"/>
                  </a:ext>
                </a:extLst>
              </a:tr>
              <a:tr h="370840">
                <a:tc>
                  <a:txBody>
                    <a:bodyPr/>
                    <a:lstStyle/>
                    <a:p>
                      <a:pPr algn="ctr"/>
                      <a:r>
                        <a:rPr lang="en-IN" dirty="0"/>
                        <a:t>9</a:t>
                      </a:r>
                    </a:p>
                  </a:txBody>
                  <a:tcPr/>
                </a:tc>
                <a:tc>
                  <a:txBody>
                    <a:bodyPr/>
                    <a:lstStyle/>
                    <a:p>
                      <a:pPr algn="ctr"/>
                      <a:r>
                        <a:rPr lang="en-US" dirty="0"/>
                        <a:t>F</a:t>
                      </a:r>
                      <a:endParaRPr lang="en-IN" dirty="0"/>
                    </a:p>
                  </a:txBody>
                  <a:tcPr/>
                </a:tc>
                <a:tc>
                  <a:txBody>
                    <a:bodyPr/>
                    <a:lstStyle/>
                    <a:p>
                      <a:pPr algn="ctr"/>
                      <a:r>
                        <a:rPr lang="en-US" dirty="0"/>
                        <a:t>CE</a:t>
                      </a:r>
                      <a:endParaRPr lang="en-IN" dirty="0"/>
                    </a:p>
                  </a:txBody>
                  <a:tcPr/>
                </a:tc>
                <a:tc>
                  <a:txBody>
                    <a:bodyPr/>
                    <a:lstStyle/>
                    <a:p>
                      <a:pPr algn="ctr"/>
                      <a:r>
                        <a:rPr lang="en-US" dirty="0"/>
                        <a:t>63000</a:t>
                      </a:r>
                      <a:endParaRPr lang="en-IN" dirty="0"/>
                    </a:p>
                  </a:txBody>
                  <a:tcPr/>
                </a:tc>
                <a:extLst>
                  <a:ext uri="{0D108BD9-81ED-4DB2-BD59-A6C34878D82A}">
                    <a16:rowId xmlns:a16="http://schemas.microsoft.com/office/drawing/2014/main" val="142962262"/>
                  </a:ext>
                </a:extLst>
              </a:tr>
            </a:tbl>
          </a:graphicData>
        </a:graphic>
      </p:graphicFrame>
      <p:sp>
        <p:nvSpPr>
          <p:cNvPr id="2" name="TextBox 1">
            <a:extLst>
              <a:ext uri="{FF2B5EF4-FFF2-40B4-BE49-F238E27FC236}">
                <a16:creationId xmlns:a16="http://schemas.microsoft.com/office/drawing/2014/main" id="{C09BB6FB-58A4-1AA0-1B53-42A8BED725A2}"/>
              </a:ext>
            </a:extLst>
          </p:cNvPr>
          <p:cNvSpPr txBox="1"/>
          <p:nvPr/>
        </p:nvSpPr>
        <p:spPr>
          <a:xfrm>
            <a:off x="4988560" y="3716020"/>
            <a:ext cx="5715000" cy="2585323"/>
          </a:xfrm>
          <a:prstGeom prst="rect">
            <a:avLst/>
          </a:prstGeom>
          <a:noFill/>
        </p:spPr>
        <p:txBody>
          <a:bodyPr wrap="square" rtlCol="0">
            <a:spAutoFit/>
          </a:bodyPr>
          <a:lstStyle/>
          <a:p>
            <a:pPr algn="just"/>
            <a:r>
              <a:rPr lang="en-IN" dirty="0"/>
              <a:t>There are following possible functional dependencies for the given relation:</a:t>
            </a:r>
          </a:p>
          <a:p>
            <a:pPr algn="just"/>
            <a:endParaRPr lang="en-IN" dirty="0"/>
          </a:p>
          <a:p>
            <a:pPr algn="just"/>
            <a:r>
              <a:rPr lang="en-IN" dirty="0"/>
              <a:t>ID -&gt; Name</a:t>
            </a:r>
          </a:p>
          <a:p>
            <a:pPr algn="just"/>
            <a:r>
              <a:rPr lang="en-IN" dirty="0"/>
              <a:t>ID -&gt; Department</a:t>
            </a:r>
          </a:p>
          <a:p>
            <a:pPr algn="just"/>
            <a:r>
              <a:rPr lang="en-IN" dirty="0"/>
              <a:t>ID -&gt; Salary</a:t>
            </a:r>
          </a:p>
          <a:p>
            <a:pPr algn="just"/>
            <a:r>
              <a:rPr lang="en-IN" dirty="0"/>
              <a:t>ID -&gt; Name, Department, Salary</a:t>
            </a:r>
          </a:p>
          <a:p>
            <a:pPr algn="just"/>
            <a:r>
              <a:rPr lang="en-IN" dirty="0"/>
              <a:t>ID, Name -&gt; Department, Salary</a:t>
            </a:r>
          </a:p>
          <a:p>
            <a:pPr algn="just"/>
            <a:r>
              <a:rPr lang="en-IN" dirty="0"/>
              <a:t>Name, Department -&gt; Salary</a:t>
            </a:r>
          </a:p>
        </p:txBody>
      </p:sp>
    </p:spTree>
    <p:extLst>
      <p:ext uri="{BB962C8B-B14F-4D97-AF65-F5344CB8AC3E}">
        <p14:creationId xmlns:p14="http://schemas.microsoft.com/office/powerpoint/2010/main" val="42381507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5881B-F58C-A869-49B1-8FE05C4B58F3}"/>
              </a:ext>
            </a:extLst>
          </p:cNvPr>
          <p:cNvSpPr>
            <a:spLocks noGrp="1"/>
          </p:cNvSpPr>
          <p:nvPr>
            <p:ph type="title"/>
          </p:nvPr>
        </p:nvSpPr>
        <p:spPr>
          <a:solidFill>
            <a:srgbClr val="002060"/>
          </a:solidFill>
        </p:spPr>
        <p:txBody>
          <a:bodyPr/>
          <a:lstStyle/>
          <a:p>
            <a:pPr algn="ctr"/>
            <a:r>
              <a:rPr lang="en-US" b="1" dirty="0">
                <a:solidFill>
                  <a:schemeClr val="bg1"/>
                </a:solidFill>
                <a:latin typeface="+mn-lt"/>
              </a:rPr>
              <a:t>:Short Questions:</a:t>
            </a:r>
            <a:endParaRPr lang="en-IN" b="1" dirty="0">
              <a:solidFill>
                <a:schemeClr val="bg1"/>
              </a:solidFill>
              <a:latin typeface="+mn-lt"/>
            </a:endParaRPr>
          </a:p>
        </p:txBody>
      </p:sp>
      <p:sp>
        <p:nvSpPr>
          <p:cNvPr id="3" name="Content Placeholder 2">
            <a:extLst>
              <a:ext uri="{FF2B5EF4-FFF2-40B4-BE49-F238E27FC236}">
                <a16:creationId xmlns:a16="http://schemas.microsoft.com/office/drawing/2014/main" id="{CCD98DA7-8875-935C-1DEC-5A75D66C7517}"/>
              </a:ext>
            </a:extLst>
          </p:cNvPr>
          <p:cNvSpPr>
            <a:spLocks noGrp="1"/>
          </p:cNvSpPr>
          <p:nvPr>
            <p:ph idx="1"/>
          </p:nvPr>
        </p:nvSpPr>
        <p:spPr/>
        <p:txBody>
          <a:bodyPr>
            <a:normAutofit fontScale="62500" lnSpcReduction="20000"/>
          </a:bodyPr>
          <a:lstStyle/>
          <a:p>
            <a:pPr marL="514350" indent="-514350" algn="just">
              <a:lnSpc>
                <a:spcPct val="120000"/>
              </a:lnSpc>
              <a:buFont typeface="+mj-lt"/>
              <a:buAutoNum type="arabicPeriod"/>
            </a:pPr>
            <a:r>
              <a:rPr lang="en-US" dirty="0"/>
              <a:t>What is Functional Dependency? Explain with a suitable example.</a:t>
            </a:r>
          </a:p>
          <a:p>
            <a:pPr marL="514350" indent="-514350" algn="just">
              <a:lnSpc>
                <a:spcPct val="120000"/>
              </a:lnSpc>
              <a:buFont typeface="+mj-lt"/>
              <a:buAutoNum type="arabicPeriod"/>
            </a:pPr>
            <a:r>
              <a:rPr lang="en-US" dirty="0"/>
              <a:t>What is Trivial Functional Dependency? Explain with a suitable example.</a:t>
            </a:r>
          </a:p>
          <a:p>
            <a:pPr marL="514350" indent="-514350" algn="just">
              <a:lnSpc>
                <a:spcPct val="120000"/>
              </a:lnSpc>
              <a:buFont typeface="+mj-lt"/>
              <a:buAutoNum type="arabicPeriod"/>
            </a:pPr>
            <a:r>
              <a:rPr lang="en-US" dirty="0"/>
              <a:t>What is Non-Trivial Functional Dependency? Explain with a suitable example.</a:t>
            </a:r>
          </a:p>
          <a:p>
            <a:pPr marL="514350" indent="-514350" algn="just">
              <a:lnSpc>
                <a:spcPct val="120000"/>
              </a:lnSpc>
              <a:buFont typeface="+mj-lt"/>
              <a:buAutoNum type="arabicPeriod"/>
            </a:pPr>
            <a:r>
              <a:rPr lang="en-US" dirty="0"/>
              <a:t>Define:</a:t>
            </a:r>
          </a:p>
          <a:p>
            <a:pPr marL="914400" lvl="1" indent="-457200" algn="just">
              <a:lnSpc>
                <a:spcPct val="120000"/>
              </a:lnSpc>
              <a:buFont typeface="+mj-lt"/>
              <a:buAutoNum type="alphaUcPeriod"/>
            </a:pPr>
            <a:r>
              <a:rPr lang="en-US" dirty="0"/>
              <a:t>Super Key</a:t>
            </a:r>
          </a:p>
          <a:p>
            <a:pPr marL="914400" lvl="1" indent="-457200" algn="just">
              <a:lnSpc>
                <a:spcPct val="120000"/>
              </a:lnSpc>
              <a:buFont typeface="+mj-lt"/>
              <a:buAutoNum type="alphaUcPeriod"/>
            </a:pPr>
            <a:r>
              <a:rPr lang="en-US" dirty="0"/>
              <a:t>Candidate Key</a:t>
            </a:r>
          </a:p>
          <a:p>
            <a:pPr marL="914400" lvl="1" indent="-457200" algn="just">
              <a:lnSpc>
                <a:spcPct val="120000"/>
              </a:lnSpc>
              <a:buFont typeface="+mj-lt"/>
              <a:buAutoNum type="alphaUcPeriod"/>
            </a:pPr>
            <a:r>
              <a:rPr lang="en-US" dirty="0"/>
              <a:t>Primary Key</a:t>
            </a:r>
          </a:p>
          <a:p>
            <a:pPr marL="914400" lvl="1" indent="-457200" algn="just">
              <a:lnSpc>
                <a:spcPct val="120000"/>
              </a:lnSpc>
              <a:buFont typeface="+mj-lt"/>
              <a:buAutoNum type="alphaUcPeriod"/>
            </a:pPr>
            <a:r>
              <a:rPr lang="en-US" dirty="0"/>
              <a:t>Closure of Attribute</a:t>
            </a:r>
          </a:p>
          <a:p>
            <a:pPr marL="514350" marR="0" lvl="0" indent="-514350" algn="just" defTabSz="914400" rtl="0" eaLnBrk="1" fontAlgn="auto" latinLnBrk="0" hangingPunct="1">
              <a:lnSpc>
                <a:spcPct val="120000"/>
              </a:lnSpc>
              <a:spcBef>
                <a:spcPts val="1000"/>
              </a:spcBef>
              <a:spcAft>
                <a:spcPts val="0"/>
              </a:spcAft>
              <a:buClrTx/>
              <a:buSzTx/>
              <a:buFont typeface="+mj-lt"/>
              <a:buAutoNum type="arabicPeriod"/>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What is Functional Dependency Preserving Decomposition?</a:t>
            </a:r>
          </a:p>
          <a:p>
            <a:pPr marL="514350" marR="0" lvl="0" indent="-514350" algn="just" defTabSz="914400" rtl="0" eaLnBrk="1" fontAlgn="auto" latinLnBrk="0" hangingPunct="1">
              <a:lnSpc>
                <a:spcPct val="120000"/>
              </a:lnSpc>
              <a:spcBef>
                <a:spcPts val="1000"/>
              </a:spcBef>
              <a:spcAft>
                <a:spcPts val="0"/>
              </a:spcAft>
              <a:buClrTx/>
              <a:buSzTx/>
              <a:buFont typeface="+mj-lt"/>
              <a:buAutoNum type="arabicPeriod"/>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What is Lossy Join Decomposition?</a:t>
            </a:r>
          </a:p>
          <a:p>
            <a:pPr marL="514350" marR="0" lvl="0" indent="-514350" algn="just" defTabSz="914400" rtl="0" eaLnBrk="1" fontAlgn="auto" latinLnBrk="0" hangingPunct="1">
              <a:lnSpc>
                <a:spcPct val="120000"/>
              </a:lnSpc>
              <a:spcBef>
                <a:spcPts val="1000"/>
              </a:spcBef>
              <a:spcAft>
                <a:spcPts val="0"/>
              </a:spcAft>
              <a:buClrTx/>
              <a:buSzTx/>
              <a:buFont typeface="+mj-lt"/>
              <a:buAutoNum type="arabicPeriod"/>
              <a:tabLst/>
              <a:defRPr/>
            </a:pPr>
            <a:r>
              <a:rPr lang="en-US" dirty="0">
                <a:solidFill>
                  <a:prstClr val="black"/>
                </a:solidFill>
                <a:latin typeface="Calibri" panose="020F0502020204030204"/>
              </a:rPr>
              <a:t>What is Lossless Join Decomposition? What are the conditions to be fulfilled for Lossless Join Decomposition?</a:t>
            </a:r>
            <a:endPar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70258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5881B-F58C-A869-49B1-8FE05C4B58F3}"/>
              </a:ext>
            </a:extLst>
          </p:cNvPr>
          <p:cNvSpPr>
            <a:spLocks noGrp="1"/>
          </p:cNvSpPr>
          <p:nvPr>
            <p:ph type="title"/>
          </p:nvPr>
        </p:nvSpPr>
        <p:spPr>
          <a:solidFill>
            <a:srgbClr val="002060"/>
          </a:solidFill>
        </p:spPr>
        <p:txBody>
          <a:bodyPr/>
          <a:lstStyle/>
          <a:p>
            <a:pPr algn="ctr"/>
            <a:r>
              <a:rPr lang="en-US" b="1" dirty="0">
                <a:solidFill>
                  <a:schemeClr val="bg1"/>
                </a:solidFill>
                <a:latin typeface="+mn-lt"/>
              </a:rPr>
              <a:t>:Short Questions:</a:t>
            </a:r>
            <a:endParaRPr lang="en-IN" b="1" dirty="0">
              <a:solidFill>
                <a:schemeClr val="bg1"/>
              </a:solidFill>
              <a:latin typeface="+mn-lt"/>
            </a:endParaRPr>
          </a:p>
        </p:txBody>
      </p:sp>
      <p:sp>
        <p:nvSpPr>
          <p:cNvPr id="3" name="Content Placeholder 2">
            <a:extLst>
              <a:ext uri="{FF2B5EF4-FFF2-40B4-BE49-F238E27FC236}">
                <a16:creationId xmlns:a16="http://schemas.microsoft.com/office/drawing/2014/main" id="{CCD98DA7-8875-935C-1DEC-5A75D66C7517}"/>
              </a:ext>
            </a:extLst>
          </p:cNvPr>
          <p:cNvSpPr>
            <a:spLocks noGrp="1"/>
          </p:cNvSpPr>
          <p:nvPr>
            <p:ph idx="1"/>
          </p:nvPr>
        </p:nvSpPr>
        <p:spPr/>
        <p:txBody>
          <a:bodyPr>
            <a:normAutofit fontScale="77500" lnSpcReduction="20000"/>
          </a:bodyPr>
          <a:lstStyle/>
          <a:p>
            <a:pPr marL="514350" indent="-514350" algn="just">
              <a:lnSpc>
                <a:spcPct val="120000"/>
              </a:lnSpc>
              <a:buFont typeface="+mj-lt"/>
              <a:buAutoNum type="arabicPeriod" startAt="8"/>
            </a:pPr>
            <a:r>
              <a:rPr lang="en-US" dirty="0">
                <a:solidFill>
                  <a:prstClr val="black"/>
                </a:solidFill>
                <a:latin typeface="Calibri" panose="020F0502020204030204"/>
              </a:rPr>
              <a:t>Define Anomalies. What are the types of anomalies?</a:t>
            </a:r>
          </a:p>
          <a:p>
            <a:pPr marL="514350" indent="-514350" algn="just">
              <a:lnSpc>
                <a:spcPct val="120000"/>
              </a:lnSpc>
              <a:buFont typeface="+mj-lt"/>
              <a:buAutoNum type="arabicPeriod" startAt="8"/>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Explain Insert Anomalies with a suitable example.</a:t>
            </a:r>
          </a:p>
          <a:p>
            <a:pPr marL="514350" indent="-514350" algn="just">
              <a:lnSpc>
                <a:spcPct val="120000"/>
              </a:lnSpc>
              <a:buFont typeface="+mj-lt"/>
              <a:buAutoNum type="arabicPeriod" startAt="8"/>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Explain Delete Anomalies with a suitable example.</a:t>
            </a:r>
          </a:p>
          <a:p>
            <a:pPr marL="514350" indent="-514350" algn="just">
              <a:lnSpc>
                <a:spcPct val="120000"/>
              </a:lnSpc>
              <a:buFont typeface="+mj-lt"/>
              <a:buAutoNum type="arabicPeriod" startAt="8"/>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Explain Update Anomalies with a suitable example.</a:t>
            </a:r>
          </a:p>
          <a:p>
            <a:pPr marL="514350" indent="-514350" algn="just">
              <a:lnSpc>
                <a:spcPct val="120000"/>
              </a:lnSpc>
              <a:buFont typeface="+mj-lt"/>
              <a:buAutoNum type="arabicPeriod" startAt="8"/>
            </a:pPr>
            <a:r>
              <a:rPr lang="en-US" dirty="0">
                <a:solidFill>
                  <a:prstClr val="black"/>
                </a:solidFill>
                <a:latin typeface="Calibri" panose="020F0502020204030204"/>
              </a:rPr>
              <a:t>Define Normalization. Enlist types of Normal Forms.</a:t>
            </a:r>
          </a:p>
          <a:p>
            <a:pPr marL="514350" indent="-514350" algn="just">
              <a:lnSpc>
                <a:spcPct val="120000"/>
              </a:lnSpc>
              <a:buFont typeface="+mj-lt"/>
              <a:buAutoNum type="arabicPeriod" startAt="8"/>
            </a:pPr>
            <a:r>
              <a:rPr lang="en-US" dirty="0">
                <a:solidFill>
                  <a:prstClr val="black"/>
                </a:solidFill>
                <a:latin typeface="Calibri" panose="020F0502020204030204"/>
              </a:rPr>
              <a:t>Explain 1 NF with a suitable example.</a:t>
            </a:r>
          </a:p>
          <a:p>
            <a:pPr marL="514350" indent="-514350" algn="just">
              <a:lnSpc>
                <a:spcPct val="120000"/>
              </a:lnSpc>
              <a:buFont typeface="+mj-lt"/>
              <a:buAutoNum type="arabicPeriod" startAt="8"/>
            </a:pPr>
            <a:r>
              <a:rPr lang="en-US" dirty="0">
                <a:solidFill>
                  <a:prstClr val="black"/>
                </a:solidFill>
                <a:latin typeface="Calibri" panose="020F0502020204030204"/>
              </a:rPr>
              <a:t>What are the conditions for a relation to be in 2 NF?</a:t>
            </a:r>
          </a:p>
          <a:p>
            <a:pPr marL="514350" indent="-514350" algn="just">
              <a:lnSpc>
                <a:spcPct val="120000"/>
              </a:lnSpc>
              <a:buFont typeface="+mj-lt"/>
              <a:buAutoNum type="arabicPeriod" startAt="8"/>
            </a:pPr>
            <a:r>
              <a:rPr lang="en-US" dirty="0"/>
              <a:t>What are the conditions for a relation to be in 3 NF?</a:t>
            </a:r>
          </a:p>
          <a:p>
            <a:pPr marL="514350" indent="-514350" algn="just">
              <a:lnSpc>
                <a:spcPct val="120000"/>
              </a:lnSpc>
              <a:buFont typeface="+mj-lt"/>
              <a:buAutoNum type="arabicPeriod" startAt="8"/>
            </a:pPr>
            <a:r>
              <a:rPr lang="en-US" dirty="0"/>
              <a:t>What do you mean by BCNF? What are the conditions for a relation to be in BCNF?</a:t>
            </a:r>
          </a:p>
        </p:txBody>
      </p:sp>
    </p:spTree>
    <p:extLst>
      <p:ext uri="{BB962C8B-B14F-4D97-AF65-F5344CB8AC3E}">
        <p14:creationId xmlns:p14="http://schemas.microsoft.com/office/powerpoint/2010/main" val="1657449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4415-CB3F-C7F0-A1C6-2FBD7F8D2E16}"/>
              </a:ext>
            </a:extLst>
          </p:cNvPr>
          <p:cNvSpPr>
            <a:spLocks noGrp="1"/>
          </p:cNvSpPr>
          <p:nvPr>
            <p:ph idx="1"/>
          </p:nvPr>
        </p:nvSpPr>
        <p:spPr/>
        <p:txBody>
          <a:bodyPr>
            <a:normAutofit/>
          </a:bodyPr>
          <a:lstStyle/>
          <a:p>
            <a:pPr algn="just">
              <a:lnSpc>
                <a:spcPct val="100000"/>
              </a:lnSpc>
            </a:pPr>
            <a:r>
              <a:rPr lang="en-US" sz="2000" dirty="0">
                <a:solidFill>
                  <a:srgbClr val="000000"/>
                </a:solidFill>
              </a:rPr>
              <a:t>Let R be a relation schema having attributes X and Y. </a:t>
            </a:r>
          </a:p>
          <a:p>
            <a:pPr algn="just">
              <a:lnSpc>
                <a:spcPct val="100000"/>
              </a:lnSpc>
            </a:pPr>
            <a:r>
              <a:rPr lang="en-US" sz="2000" dirty="0">
                <a:solidFill>
                  <a:srgbClr val="000000"/>
                </a:solidFill>
              </a:rPr>
              <a:t>If the values of the X determine the values of the Y, then, there is a functional dependency from X to Y. This is denoted by X → Y.</a:t>
            </a:r>
          </a:p>
          <a:p>
            <a:pPr algn="just">
              <a:lnSpc>
                <a:spcPct val="100000"/>
              </a:lnSpc>
            </a:pPr>
            <a:r>
              <a:rPr lang="en-US" sz="2000" dirty="0">
                <a:solidFill>
                  <a:srgbClr val="000000"/>
                </a:solidFill>
              </a:rPr>
              <a:t>It is referred as: Y is functionally dependent on the X, or X functionally determines Y.</a:t>
            </a:r>
          </a:p>
          <a:p>
            <a:pPr marL="0" indent="0" algn="just">
              <a:lnSpc>
                <a:spcPct val="100000"/>
              </a:lnSpc>
              <a:buNone/>
            </a:pPr>
            <a:endParaRPr lang="en-US" sz="2000" dirty="0">
              <a:solidFill>
                <a:srgbClr val="000000"/>
              </a:solidFill>
            </a:endParaRPr>
          </a:p>
          <a:p>
            <a:pPr algn="just">
              <a:lnSpc>
                <a:spcPct val="100000"/>
              </a:lnSpc>
            </a:pPr>
            <a:endParaRPr lang="en-IN" sz="3200" dirty="0"/>
          </a:p>
        </p:txBody>
      </p:sp>
      <p:sp>
        <p:nvSpPr>
          <p:cNvPr id="5" name="Title 1">
            <a:extLst>
              <a:ext uri="{FF2B5EF4-FFF2-40B4-BE49-F238E27FC236}">
                <a16:creationId xmlns:a16="http://schemas.microsoft.com/office/drawing/2014/main" id="{559B0667-035C-C0EE-4F9C-AEA4D057E7FC}"/>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b="1" dirty="0"/>
              <a:t>What is Functional Dependency?</a:t>
            </a:r>
            <a:endParaRPr lang="en-IN" b="1" dirty="0">
              <a:solidFill>
                <a:schemeClr val="lt1"/>
              </a:solidFill>
              <a:latin typeface="+mn-lt"/>
              <a:ea typeface="+mn-ea"/>
              <a:cs typeface="+mn-cs"/>
            </a:endParaRPr>
          </a:p>
        </p:txBody>
      </p:sp>
      <p:graphicFrame>
        <p:nvGraphicFramePr>
          <p:cNvPr id="7" name="Table 7">
            <a:extLst>
              <a:ext uri="{FF2B5EF4-FFF2-40B4-BE49-F238E27FC236}">
                <a16:creationId xmlns:a16="http://schemas.microsoft.com/office/drawing/2014/main" id="{673EDAC8-21ED-30DD-677C-B24573D9A3F3}"/>
              </a:ext>
            </a:extLst>
          </p:cNvPr>
          <p:cNvGraphicFramePr>
            <a:graphicFrameLocks noGrp="1"/>
          </p:cNvGraphicFramePr>
          <p:nvPr/>
        </p:nvGraphicFramePr>
        <p:xfrm>
          <a:off x="838200" y="3716020"/>
          <a:ext cx="3786950" cy="2595880"/>
        </p:xfrm>
        <a:graphic>
          <a:graphicData uri="http://schemas.openxmlformats.org/drawingml/2006/table">
            <a:tbl>
              <a:tblPr firstRow="1" bandRow="1">
                <a:tableStyleId>{5940675A-B579-460E-94D1-54222C63F5DA}</a:tableStyleId>
              </a:tblPr>
              <a:tblGrid>
                <a:gridCol w="814705">
                  <a:extLst>
                    <a:ext uri="{9D8B030D-6E8A-4147-A177-3AD203B41FA5}">
                      <a16:colId xmlns:a16="http://schemas.microsoft.com/office/drawing/2014/main" val="463626814"/>
                    </a:ext>
                  </a:extLst>
                </a:gridCol>
                <a:gridCol w="789305">
                  <a:extLst>
                    <a:ext uri="{9D8B030D-6E8A-4147-A177-3AD203B41FA5}">
                      <a16:colId xmlns:a16="http://schemas.microsoft.com/office/drawing/2014/main" val="4027870393"/>
                    </a:ext>
                  </a:extLst>
                </a:gridCol>
                <a:gridCol w="1368235">
                  <a:extLst>
                    <a:ext uri="{9D8B030D-6E8A-4147-A177-3AD203B41FA5}">
                      <a16:colId xmlns:a16="http://schemas.microsoft.com/office/drawing/2014/main" val="1440614782"/>
                    </a:ext>
                  </a:extLst>
                </a:gridCol>
                <a:gridCol w="814705">
                  <a:extLst>
                    <a:ext uri="{9D8B030D-6E8A-4147-A177-3AD203B41FA5}">
                      <a16:colId xmlns:a16="http://schemas.microsoft.com/office/drawing/2014/main" val="1763251317"/>
                    </a:ext>
                  </a:extLst>
                </a:gridCol>
              </a:tblGrid>
              <a:tr h="370840">
                <a:tc>
                  <a:txBody>
                    <a:bodyPr/>
                    <a:lstStyle/>
                    <a:p>
                      <a:pPr algn="ctr"/>
                      <a:r>
                        <a:rPr lang="en-US" dirty="0"/>
                        <a:t>ID</a:t>
                      </a:r>
                      <a:endParaRPr lang="en-IN" dirty="0"/>
                    </a:p>
                  </a:txBody>
                  <a:tcPr/>
                </a:tc>
                <a:tc>
                  <a:txBody>
                    <a:bodyPr/>
                    <a:lstStyle/>
                    <a:p>
                      <a:pPr algn="ctr"/>
                      <a:r>
                        <a:rPr lang="en-US" dirty="0"/>
                        <a:t>Name</a:t>
                      </a:r>
                      <a:endParaRPr lang="en-IN" dirty="0"/>
                    </a:p>
                  </a:txBody>
                  <a:tcPr/>
                </a:tc>
                <a:tc>
                  <a:txBody>
                    <a:bodyPr/>
                    <a:lstStyle/>
                    <a:p>
                      <a:pPr algn="ctr"/>
                      <a:r>
                        <a:rPr lang="en-US" dirty="0"/>
                        <a:t>Department</a:t>
                      </a:r>
                      <a:endParaRPr lang="en-IN" dirty="0"/>
                    </a:p>
                  </a:txBody>
                  <a:tcPr/>
                </a:tc>
                <a:tc>
                  <a:txBody>
                    <a:bodyPr/>
                    <a:lstStyle/>
                    <a:p>
                      <a:pPr algn="ctr"/>
                      <a:r>
                        <a:rPr lang="en-US" dirty="0"/>
                        <a:t>Salary</a:t>
                      </a:r>
                      <a:endParaRPr lang="en-IN" dirty="0"/>
                    </a:p>
                  </a:txBody>
                  <a:tcPr/>
                </a:tc>
                <a:extLst>
                  <a:ext uri="{0D108BD9-81ED-4DB2-BD59-A6C34878D82A}">
                    <a16:rowId xmlns:a16="http://schemas.microsoft.com/office/drawing/2014/main" val="2894731560"/>
                  </a:ext>
                </a:extLst>
              </a:tr>
              <a:tr h="370840">
                <a:tc>
                  <a:txBody>
                    <a:bodyPr/>
                    <a:lstStyle/>
                    <a:p>
                      <a:pPr algn="ctr"/>
                      <a:r>
                        <a:rPr lang="en-IN" dirty="0"/>
                        <a:t>1</a:t>
                      </a:r>
                    </a:p>
                  </a:txBody>
                  <a:tcPr/>
                </a:tc>
                <a:tc>
                  <a:txBody>
                    <a:bodyPr/>
                    <a:lstStyle/>
                    <a:p>
                      <a:pPr algn="ctr"/>
                      <a:r>
                        <a:rPr lang="en-US" dirty="0"/>
                        <a:t>A</a:t>
                      </a:r>
                      <a:endParaRPr lang="en-IN" dirty="0"/>
                    </a:p>
                  </a:txBody>
                  <a:tcPr/>
                </a:tc>
                <a:tc>
                  <a:txBody>
                    <a:bodyPr/>
                    <a:lstStyle/>
                    <a:p>
                      <a:pPr algn="ctr"/>
                      <a:r>
                        <a:rPr lang="en-US" dirty="0"/>
                        <a:t>CSE</a:t>
                      </a:r>
                      <a:endParaRPr lang="en-IN" dirty="0"/>
                    </a:p>
                  </a:txBody>
                  <a:tcPr/>
                </a:tc>
                <a:tc>
                  <a:txBody>
                    <a:bodyPr/>
                    <a:lstStyle/>
                    <a:p>
                      <a:pPr algn="ctr"/>
                      <a:r>
                        <a:rPr lang="en-US" dirty="0"/>
                        <a:t>30000</a:t>
                      </a:r>
                      <a:endParaRPr lang="en-IN" dirty="0"/>
                    </a:p>
                  </a:txBody>
                  <a:tcPr/>
                </a:tc>
                <a:extLst>
                  <a:ext uri="{0D108BD9-81ED-4DB2-BD59-A6C34878D82A}">
                    <a16:rowId xmlns:a16="http://schemas.microsoft.com/office/drawing/2014/main" val="2195922315"/>
                  </a:ext>
                </a:extLst>
              </a:tr>
              <a:tr h="370840">
                <a:tc>
                  <a:txBody>
                    <a:bodyPr/>
                    <a:lstStyle/>
                    <a:p>
                      <a:pPr algn="ctr"/>
                      <a:r>
                        <a:rPr lang="en-IN" dirty="0"/>
                        <a:t>2</a:t>
                      </a:r>
                    </a:p>
                  </a:txBody>
                  <a:tcPr/>
                </a:tc>
                <a:tc>
                  <a:txBody>
                    <a:bodyPr/>
                    <a:lstStyle/>
                    <a:p>
                      <a:pPr algn="ctr"/>
                      <a:r>
                        <a:rPr lang="en-US" dirty="0"/>
                        <a:t>B</a:t>
                      </a:r>
                      <a:endParaRPr lang="en-IN" dirty="0"/>
                    </a:p>
                  </a:txBody>
                  <a:tcPr/>
                </a:tc>
                <a:tc>
                  <a:txBody>
                    <a:bodyPr/>
                    <a:lstStyle/>
                    <a:p>
                      <a:pPr algn="ctr"/>
                      <a:r>
                        <a:rPr lang="en-US" dirty="0"/>
                        <a:t>EE</a:t>
                      </a:r>
                      <a:endParaRPr lang="en-IN" dirty="0"/>
                    </a:p>
                  </a:txBody>
                  <a:tcPr/>
                </a:tc>
                <a:tc>
                  <a:txBody>
                    <a:bodyPr/>
                    <a:lstStyle/>
                    <a:p>
                      <a:pPr algn="ctr"/>
                      <a:r>
                        <a:rPr lang="en-US" dirty="0"/>
                        <a:t>35000</a:t>
                      </a:r>
                      <a:endParaRPr lang="en-IN" dirty="0"/>
                    </a:p>
                  </a:txBody>
                  <a:tcPr/>
                </a:tc>
                <a:extLst>
                  <a:ext uri="{0D108BD9-81ED-4DB2-BD59-A6C34878D82A}">
                    <a16:rowId xmlns:a16="http://schemas.microsoft.com/office/drawing/2014/main" val="249073948"/>
                  </a:ext>
                </a:extLst>
              </a:tr>
              <a:tr h="370840">
                <a:tc>
                  <a:txBody>
                    <a:bodyPr/>
                    <a:lstStyle/>
                    <a:p>
                      <a:pPr algn="ctr"/>
                      <a:r>
                        <a:rPr lang="en-IN" dirty="0"/>
                        <a:t>4</a:t>
                      </a:r>
                    </a:p>
                  </a:txBody>
                  <a:tcPr/>
                </a:tc>
                <a:tc>
                  <a:txBody>
                    <a:bodyPr/>
                    <a:lstStyle/>
                    <a:p>
                      <a:pPr algn="ctr"/>
                      <a:r>
                        <a:rPr lang="en-US" dirty="0"/>
                        <a:t>C</a:t>
                      </a:r>
                      <a:endParaRPr lang="en-IN" dirty="0"/>
                    </a:p>
                  </a:txBody>
                  <a:tcPr/>
                </a:tc>
                <a:tc>
                  <a:txBody>
                    <a:bodyPr/>
                    <a:lstStyle/>
                    <a:p>
                      <a:pPr algn="ctr"/>
                      <a:r>
                        <a:rPr lang="en-US" dirty="0"/>
                        <a:t>MT</a:t>
                      </a:r>
                      <a:endParaRPr lang="en-IN" dirty="0"/>
                    </a:p>
                  </a:txBody>
                  <a:tcPr/>
                </a:tc>
                <a:tc>
                  <a:txBody>
                    <a:bodyPr/>
                    <a:lstStyle/>
                    <a:p>
                      <a:pPr algn="ctr"/>
                      <a:r>
                        <a:rPr lang="en-US" dirty="0"/>
                        <a:t>53000</a:t>
                      </a:r>
                      <a:endParaRPr lang="en-IN" dirty="0"/>
                    </a:p>
                  </a:txBody>
                  <a:tcPr/>
                </a:tc>
                <a:extLst>
                  <a:ext uri="{0D108BD9-81ED-4DB2-BD59-A6C34878D82A}">
                    <a16:rowId xmlns:a16="http://schemas.microsoft.com/office/drawing/2014/main" val="2218250561"/>
                  </a:ext>
                </a:extLst>
              </a:tr>
              <a:tr h="370840">
                <a:tc>
                  <a:txBody>
                    <a:bodyPr/>
                    <a:lstStyle/>
                    <a:p>
                      <a:pPr algn="ctr"/>
                      <a:r>
                        <a:rPr lang="en-IN" dirty="0"/>
                        <a:t>5</a:t>
                      </a:r>
                    </a:p>
                  </a:txBody>
                  <a:tcPr/>
                </a:tc>
                <a:tc>
                  <a:txBody>
                    <a:bodyPr/>
                    <a:lstStyle/>
                    <a:p>
                      <a:pPr algn="ctr"/>
                      <a:r>
                        <a:rPr lang="en-US" dirty="0"/>
                        <a:t>D</a:t>
                      </a:r>
                      <a:endParaRPr lang="en-IN" dirty="0"/>
                    </a:p>
                  </a:txBody>
                  <a:tcPr/>
                </a:tc>
                <a:tc>
                  <a:txBody>
                    <a:bodyPr/>
                    <a:lstStyle/>
                    <a:p>
                      <a:pPr algn="ctr"/>
                      <a:r>
                        <a:rPr lang="en-US" dirty="0"/>
                        <a:t>ME</a:t>
                      </a:r>
                      <a:endParaRPr lang="en-IN" dirty="0"/>
                    </a:p>
                  </a:txBody>
                  <a:tcPr/>
                </a:tc>
                <a:tc>
                  <a:txBody>
                    <a:bodyPr/>
                    <a:lstStyle/>
                    <a:p>
                      <a:pPr algn="ctr"/>
                      <a:r>
                        <a:rPr lang="en-US" dirty="0"/>
                        <a:t>18000</a:t>
                      </a:r>
                      <a:endParaRPr lang="en-IN" dirty="0"/>
                    </a:p>
                  </a:txBody>
                  <a:tcPr/>
                </a:tc>
                <a:extLst>
                  <a:ext uri="{0D108BD9-81ED-4DB2-BD59-A6C34878D82A}">
                    <a16:rowId xmlns:a16="http://schemas.microsoft.com/office/drawing/2014/main" val="3025507373"/>
                  </a:ext>
                </a:extLst>
              </a:tr>
              <a:tr h="370840">
                <a:tc>
                  <a:txBody>
                    <a:bodyPr/>
                    <a:lstStyle/>
                    <a:p>
                      <a:pPr algn="ctr"/>
                      <a:r>
                        <a:rPr lang="en-IN" dirty="0"/>
                        <a:t>8</a:t>
                      </a:r>
                    </a:p>
                  </a:txBody>
                  <a:tcPr/>
                </a:tc>
                <a:tc>
                  <a:txBody>
                    <a:bodyPr/>
                    <a:lstStyle/>
                    <a:p>
                      <a:pPr algn="ctr"/>
                      <a:r>
                        <a:rPr lang="en-US" dirty="0"/>
                        <a:t>D</a:t>
                      </a:r>
                      <a:endParaRPr lang="en-IN" dirty="0"/>
                    </a:p>
                  </a:txBody>
                  <a:tcPr/>
                </a:tc>
                <a:tc>
                  <a:txBody>
                    <a:bodyPr/>
                    <a:lstStyle/>
                    <a:p>
                      <a:pPr algn="ctr"/>
                      <a:r>
                        <a:rPr lang="en-US" dirty="0"/>
                        <a:t>ASH</a:t>
                      </a:r>
                      <a:endParaRPr lang="en-IN" dirty="0"/>
                    </a:p>
                  </a:txBody>
                  <a:tcPr/>
                </a:tc>
                <a:tc>
                  <a:txBody>
                    <a:bodyPr/>
                    <a:lstStyle/>
                    <a:p>
                      <a:pPr algn="ctr"/>
                      <a:r>
                        <a:rPr lang="en-US" dirty="0"/>
                        <a:t>45000</a:t>
                      </a:r>
                      <a:endParaRPr lang="en-IN" dirty="0"/>
                    </a:p>
                  </a:txBody>
                  <a:tcPr/>
                </a:tc>
                <a:extLst>
                  <a:ext uri="{0D108BD9-81ED-4DB2-BD59-A6C34878D82A}">
                    <a16:rowId xmlns:a16="http://schemas.microsoft.com/office/drawing/2014/main" val="3359917884"/>
                  </a:ext>
                </a:extLst>
              </a:tr>
              <a:tr h="370840">
                <a:tc>
                  <a:txBody>
                    <a:bodyPr/>
                    <a:lstStyle/>
                    <a:p>
                      <a:pPr algn="ctr"/>
                      <a:r>
                        <a:rPr lang="en-IN" dirty="0"/>
                        <a:t>9</a:t>
                      </a:r>
                    </a:p>
                  </a:txBody>
                  <a:tcPr/>
                </a:tc>
                <a:tc>
                  <a:txBody>
                    <a:bodyPr/>
                    <a:lstStyle/>
                    <a:p>
                      <a:pPr algn="ctr"/>
                      <a:r>
                        <a:rPr lang="en-US" dirty="0"/>
                        <a:t>F</a:t>
                      </a:r>
                      <a:endParaRPr lang="en-IN" dirty="0"/>
                    </a:p>
                  </a:txBody>
                  <a:tcPr/>
                </a:tc>
                <a:tc>
                  <a:txBody>
                    <a:bodyPr/>
                    <a:lstStyle/>
                    <a:p>
                      <a:pPr algn="ctr"/>
                      <a:r>
                        <a:rPr lang="en-US" dirty="0"/>
                        <a:t>CE</a:t>
                      </a:r>
                      <a:endParaRPr lang="en-IN" dirty="0"/>
                    </a:p>
                  </a:txBody>
                  <a:tcPr/>
                </a:tc>
                <a:tc>
                  <a:txBody>
                    <a:bodyPr/>
                    <a:lstStyle/>
                    <a:p>
                      <a:pPr algn="ctr"/>
                      <a:r>
                        <a:rPr lang="en-US" dirty="0"/>
                        <a:t>63000</a:t>
                      </a:r>
                      <a:endParaRPr lang="en-IN" dirty="0"/>
                    </a:p>
                  </a:txBody>
                  <a:tcPr/>
                </a:tc>
                <a:extLst>
                  <a:ext uri="{0D108BD9-81ED-4DB2-BD59-A6C34878D82A}">
                    <a16:rowId xmlns:a16="http://schemas.microsoft.com/office/drawing/2014/main" val="142962262"/>
                  </a:ext>
                </a:extLst>
              </a:tr>
            </a:tbl>
          </a:graphicData>
        </a:graphic>
      </p:graphicFrame>
      <p:sp>
        <p:nvSpPr>
          <p:cNvPr id="2" name="TextBox 1">
            <a:extLst>
              <a:ext uri="{FF2B5EF4-FFF2-40B4-BE49-F238E27FC236}">
                <a16:creationId xmlns:a16="http://schemas.microsoft.com/office/drawing/2014/main" id="{C09BB6FB-58A4-1AA0-1B53-42A8BED725A2}"/>
              </a:ext>
            </a:extLst>
          </p:cNvPr>
          <p:cNvSpPr txBox="1"/>
          <p:nvPr/>
        </p:nvSpPr>
        <p:spPr>
          <a:xfrm>
            <a:off x="4988560" y="3716020"/>
            <a:ext cx="5715000" cy="2308324"/>
          </a:xfrm>
          <a:prstGeom prst="rect">
            <a:avLst/>
          </a:prstGeom>
          <a:noFill/>
        </p:spPr>
        <p:txBody>
          <a:bodyPr wrap="square" rtlCol="0">
            <a:spAutoFit/>
          </a:bodyPr>
          <a:lstStyle/>
          <a:p>
            <a:pPr algn="just"/>
            <a:r>
              <a:rPr lang="en-IN" dirty="0"/>
              <a:t>Think about the following functional dependencies. Is it possible to define like this?</a:t>
            </a:r>
          </a:p>
          <a:p>
            <a:pPr algn="just"/>
            <a:endParaRPr lang="en-IN" dirty="0"/>
          </a:p>
          <a:p>
            <a:pPr algn="just"/>
            <a:r>
              <a:rPr lang="en-IN" dirty="0"/>
              <a:t>Name -&gt; Department</a:t>
            </a:r>
          </a:p>
          <a:p>
            <a:pPr algn="just"/>
            <a:r>
              <a:rPr lang="en-IN" dirty="0"/>
              <a:t>Name -&gt; Salary</a:t>
            </a:r>
          </a:p>
          <a:p>
            <a:pPr algn="just"/>
            <a:endParaRPr lang="en-IN" dirty="0"/>
          </a:p>
          <a:p>
            <a:pPr algn="just"/>
            <a:endParaRPr lang="en-IN" dirty="0"/>
          </a:p>
          <a:p>
            <a:pPr algn="just"/>
            <a:endParaRPr lang="en-IN" dirty="0"/>
          </a:p>
        </p:txBody>
      </p:sp>
    </p:spTree>
    <p:extLst>
      <p:ext uri="{BB962C8B-B14F-4D97-AF65-F5344CB8AC3E}">
        <p14:creationId xmlns:p14="http://schemas.microsoft.com/office/powerpoint/2010/main" val="1443014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2CB2D-D9A0-7030-8743-EF7DBD239C6B}"/>
              </a:ext>
            </a:extLst>
          </p:cNvPr>
          <p:cNvSpPr>
            <a:spLocks noGrp="1"/>
          </p:cNvSpPr>
          <p:nvPr>
            <p:ph type="title"/>
          </p:nvPr>
        </p:nvSpPr>
        <p:spPr>
          <a:ln/>
        </p:spPr>
        <p:style>
          <a:lnRef idx="3">
            <a:schemeClr val="lt1"/>
          </a:lnRef>
          <a:fillRef idx="1">
            <a:schemeClr val="accent6"/>
          </a:fillRef>
          <a:effectRef idx="1">
            <a:schemeClr val="accent6"/>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:Trivial Functional Dependency: </a:t>
            </a:r>
          </a:p>
        </p:txBody>
      </p:sp>
      <p:sp>
        <p:nvSpPr>
          <p:cNvPr id="3" name="Content Placeholder 2">
            <a:extLst>
              <a:ext uri="{FF2B5EF4-FFF2-40B4-BE49-F238E27FC236}">
                <a16:creationId xmlns:a16="http://schemas.microsoft.com/office/drawing/2014/main" id="{89659D08-EF22-1F91-81B7-DB811979552D}"/>
              </a:ext>
            </a:extLst>
          </p:cNvPr>
          <p:cNvSpPr>
            <a:spLocks noGrp="1"/>
          </p:cNvSpPr>
          <p:nvPr>
            <p:ph idx="1"/>
          </p:nvPr>
        </p:nvSpPr>
        <p:spPr/>
        <p:txBody>
          <a:bodyPr/>
          <a:lstStyle/>
          <a:p>
            <a:pPr>
              <a:lnSpc>
                <a:spcPct val="100000"/>
              </a:lnSpc>
            </a:pPr>
            <a:r>
              <a:rPr lang="en-US" dirty="0"/>
              <a:t>X→Y is trivial Functional Dependency if Y is a subset of X.</a:t>
            </a:r>
          </a:p>
          <a:p>
            <a:pPr>
              <a:lnSpc>
                <a:spcPct val="100000"/>
              </a:lnSpc>
            </a:pPr>
            <a:r>
              <a:rPr lang="en-US" dirty="0"/>
              <a:t>For Example:</a:t>
            </a:r>
          </a:p>
          <a:p>
            <a:pPr marL="457200" lvl="1" indent="0" algn="just">
              <a:lnSpc>
                <a:spcPct val="100000"/>
              </a:lnSpc>
              <a:buNone/>
            </a:pPr>
            <a:r>
              <a:rPr lang="en-IN" dirty="0"/>
              <a:t>ID, Name -&gt; Name, Department, Salary</a:t>
            </a:r>
          </a:p>
          <a:p>
            <a:pPr marL="457200" lvl="1" indent="0" algn="just">
              <a:lnSpc>
                <a:spcPct val="100000"/>
              </a:lnSpc>
              <a:buNone/>
            </a:pPr>
            <a:r>
              <a:rPr lang="en-IN" dirty="0"/>
              <a:t>ID, Name -&gt; Name</a:t>
            </a:r>
          </a:p>
          <a:p>
            <a:pPr marL="457200" lvl="1" indent="0" algn="just">
              <a:lnSpc>
                <a:spcPct val="100000"/>
              </a:lnSpc>
              <a:buNone/>
            </a:pPr>
            <a:r>
              <a:rPr lang="en-IN" dirty="0"/>
              <a:t>ID, Department -&gt; Department, Salary</a:t>
            </a:r>
          </a:p>
          <a:p>
            <a:pPr marL="457200" lvl="1" indent="0" algn="just">
              <a:lnSpc>
                <a:spcPct val="100000"/>
              </a:lnSpc>
              <a:buNone/>
            </a:pPr>
            <a:endParaRPr lang="en-IN" dirty="0"/>
          </a:p>
          <a:p>
            <a:pPr marL="457200" lvl="1" indent="0" algn="just">
              <a:lnSpc>
                <a:spcPct val="100000"/>
              </a:lnSpc>
              <a:buNone/>
            </a:pPr>
            <a:endParaRPr lang="en-IN" dirty="0"/>
          </a:p>
          <a:p>
            <a:pPr marL="457200" lvl="1" indent="0" algn="just">
              <a:lnSpc>
                <a:spcPct val="100000"/>
              </a:lnSpc>
              <a:buNone/>
            </a:pPr>
            <a:endParaRPr lang="en-IN" dirty="0"/>
          </a:p>
          <a:p>
            <a:pPr>
              <a:lnSpc>
                <a:spcPct val="100000"/>
              </a:lnSpc>
            </a:pPr>
            <a:endParaRPr lang="en-IN" dirty="0"/>
          </a:p>
        </p:txBody>
      </p:sp>
    </p:spTree>
    <p:extLst>
      <p:ext uri="{BB962C8B-B14F-4D97-AF65-F5344CB8AC3E}">
        <p14:creationId xmlns:p14="http://schemas.microsoft.com/office/powerpoint/2010/main" val="4108498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2CB2D-D9A0-7030-8743-EF7DBD239C6B}"/>
              </a:ext>
            </a:extLst>
          </p:cNvPr>
          <p:cNvSpPr>
            <a:spLocks noGrp="1"/>
          </p:cNvSpPr>
          <p:nvPr>
            <p:ph type="title"/>
          </p:nvPr>
        </p:nvSpPr>
        <p:spPr>
          <a:ln/>
        </p:spPr>
        <p:style>
          <a:lnRef idx="3">
            <a:schemeClr val="lt1"/>
          </a:lnRef>
          <a:fillRef idx="1">
            <a:schemeClr val="accent6"/>
          </a:fillRef>
          <a:effectRef idx="1">
            <a:schemeClr val="accent6"/>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:Non Trivial Functional Dependency:</a:t>
            </a:r>
          </a:p>
        </p:txBody>
      </p:sp>
      <p:sp>
        <p:nvSpPr>
          <p:cNvPr id="3" name="Content Placeholder 2">
            <a:extLst>
              <a:ext uri="{FF2B5EF4-FFF2-40B4-BE49-F238E27FC236}">
                <a16:creationId xmlns:a16="http://schemas.microsoft.com/office/drawing/2014/main" id="{89659D08-EF22-1F91-81B7-DB811979552D}"/>
              </a:ext>
            </a:extLst>
          </p:cNvPr>
          <p:cNvSpPr>
            <a:spLocks noGrp="1"/>
          </p:cNvSpPr>
          <p:nvPr>
            <p:ph idx="1"/>
          </p:nvPr>
        </p:nvSpPr>
        <p:spPr/>
        <p:txBody>
          <a:bodyPr/>
          <a:lstStyle/>
          <a:p>
            <a:pPr algn="just">
              <a:lnSpc>
                <a:spcPct val="100000"/>
              </a:lnSpc>
            </a:pPr>
            <a:r>
              <a:rPr lang="en-US" dirty="0"/>
              <a:t>X→Y is non- trivial Functional Dependencies if there is no common attribute in X, Y attribute set.</a:t>
            </a:r>
          </a:p>
          <a:p>
            <a:pPr algn="just">
              <a:lnSpc>
                <a:spcPct val="100000"/>
              </a:lnSpc>
            </a:pPr>
            <a:r>
              <a:rPr lang="en-US" dirty="0"/>
              <a:t>For Example:</a:t>
            </a:r>
          </a:p>
          <a:p>
            <a:pPr marL="457200" lvl="1" indent="0" algn="just">
              <a:lnSpc>
                <a:spcPct val="100000"/>
              </a:lnSpc>
              <a:buNone/>
            </a:pPr>
            <a:r>
              <a:rPr lang="en-IN" dirty="0"/>
              <a:t>ID -&gt; Name</a:t>
            </a:r>
          </a:p>
          <a:p>
            <a:pPr marL="457200" lvl="1" indent="0" algn="just">
              <a:lnSpc>
                <a:spcPct val="100000"/>
              </a:lnSpc>
              <a:buNone/>
            </a:pPr>
            <a:r>
              <a:rPr lang="en-IN" dirty="0"/>
              <a:t>ID -&gt; Department</a:t>
            </a:r>
          </a:p>
          <a:p>
            <a:pPr marL="457200" lvl="1" indent="0" algn="just">
              <a:lnSpc>
                <a:spcPct val="100000"/>
              </a:lnSpc>
              <a:buNone/>
            </a:pPr>
            <a:r>
              <a:rPr lang="en-IN" dirty="0"/>
              <a:t>ID -&gt; Salary</a:t>
            </a:r>
          </a:p>
          <a:p>
            <a:pPr marL="457200" lvl="1" indent="0" algn="just">
              <a:lnSpc>
                <a:spcPct val="100000"/>
              </a:lnSpc>
              <a:buNone/>
            </a:pPr>
            <a:r>
              <a:rPr lang="en-IN" dirty="0"/>
              <a:t>ID -&gt; Name, Department, Salary</a:t>
            </a:r>
          </a:p>
          <a:p>
            <a:pPr algn="just">
              <a:lnSpc>
                <a:spcPct val="100000"/>
              </a:lnSpc>
            </a:pPr>
            <a:endParaRPr lang="en-IN" dirty="0"/>
          </a:p>
        </p:txBody>
      </p:sp>
    </p:spTree>
    <p:extLst>
      <p:ext uri="{BB962C8B-B14F-4D97-AF65-F5344CB8AC3E}">
        <p14:creationId xmlns:p14="http://schemas.microsoft.com/office/powerpoint/2010/main" val="25115369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:Super Key:</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lstStyle/>
          <a:p>
            <a:pPr algn="just">
              <a:lnSpc>
                <a:spcPct val="100000"/>
              </a:lnSpc>
            </a:pPr>
            <a:r>
              <a:rPr lang="en-US" dirty="0"/>
              <a:t>An attribute or a group of attributes that can uniquely retrieve all the attributes of a relation, is known as “Super Key”.</a:t>
            </a:r>
          </a:p>
          <a:p>
            <a:pPr algn="just">
              <a:lnSpc>
                <a:spcPct val="100000"/>
              </a:lnSpc>
            </a:pPr>
            <a:r>
              <a:rPr lang="en-US" dirty="0"/>
              <a:t>There may be one or more than one super keys possible for a relation.</a:t>
            </a:r>
          </a:p>
          <a:p>
            <a:endParaRPr lang="en-US" dirty="0"/>
          </a:p>
          <a:p>
            <a:endParaRPr lang="en-US" dirty="0"/>
          </a:p>
          <a:p>
            <a:endParaRPr lang="en-IN" dirty="0"/>
          </a:p>
        </p:txBody>
      </p:sp>
      <p:pic>
        <p:nvPicPr>
          <p:cNvPr id="5" name="Picture 4">
            <a:extLst>
              <a:ext uri="{FF2B5EF4-FFF2-40B4-BE49-F238E27FC236}">
                <a16:creationId xmlns:a16="http://schemas.microsoft.com/office/drawing/2014/main" id="{5ECA4C4F-7DAC-2F3F-7BC4-86AC13AC6174}"/>
              </a:ext>
            </a:extLst>
          </p:cNvPr>
          <p:cNvPicPr>
            <a:picLocks noChangeAspect="1"/>
          </p:cNvPicPr>
          <p:nvPr/>
        </p:nvPicPr>
        <p:blipFill>
          <a:blip r:embed="rId3"/>
          <a:stretch>
            <a:fillRect/>
          </a:stretch>
        </p:blipFill>
        <p:spPr>
          <a:xfrm>
            <a:off x="838200" y="3864746"/>
            <a:ext cx="3810330" cy="2725148"/>
          </a:xfrm>
          <a:prstGeom prst="rect">
            <a:avLst/>
          </a:prstGeom>
        </p:spPr>
      </p:pic>
      <p:sp>
        <p:nvSpPr>
          <p:cNvPr id="6" name="TextBox 5">
            <a:extLst>
              <a:ext uri="{FF2B5EF4-FFF2-40B4-BE49-F238E27FC236}">
                <a16:creationId xmlns:a16="http://schemas.microsoft.com/office/drawing/2014/main" id="{11C8302C-6784-A466-B0F5-4A2F0A91EEDC}"/>
              </a:ext>
            </a:extLst>
          </p:cNvPr>
          <p:cNvSpPr txBox="1"/>
          <p:nvPr/>
        </p:nvSpPr>
        <p:spPr>
          <a:xfrm>
            <a:off x="4958080" y="3829186"/>
            <a:ext cx="6395720" cy="2585323"/>
          </a:xfrm>
          <a:prstGeom prst="rect">
            <a:avLst/>
          </a:prstGeom>
          <a:noFill/>
        </p:spPr>
        <p:txBody>
          <a:bodyPr wrap="square" rtlCol="0">
            <a:spAutoFit/>
          </a:bodyPr>
          <a:lstStyle/>
          <a:p>
            <a:r>
              <a:rPr lang="en-US" dirty="0"/>
              <a:t>ID -&gt; ID, Name, Department, Salary</a:t>
            </a:r>
          </a:p>
          <a:p>
            <a:r>
              <a:rPr lang="en-US" dirty="0"/>
              <a:t>ID, Name -&gt; ID, Name, Department, Salary</a:t>
            </a:r>
          </a:p>
          <a:p>
            <a:r>
              <a:rPr lang="en-US" dirty="0"/>
              <a:t>ID, Name, Department -&gt; ID, Name, Department, Salary</a:t>
            </a:r>
          </a:p>
          <a:p>
            <a:r>
              <a:rPr lang="en-US" dirty="0"/>
              <a:t>ID, Name, Department, Salary -&gt; ID, Name, Department, Salary</a:t>
            </a:r>
          </a:p>
          <a:p>
            <a:r>
              <a:rPr lang="en-US" dirty="0"/>
              <a:t>Department -&gt; ID, Name, Department, Salary</a:t>
            </a:r>
          </a:p>
          <a:p>
            <a:r>
              <a:rPr lang="en-US" dirty="0"/>
              <a:t>Department, ID -&gt; ID, Name, Department, Salary</a:t>
            </a:r>
          </a:p>
          <a:p>
            <a:r>
              <a:rPr lang="en-US" dirty="0"/>
              <a:t>Department, ID, Salary -&gt; ID, Name, Department, Salary</a:t>
            </a:r>
          </a:p>
          <a:p>
            <a:r>
              <a:rPr lang="en-US" dirty="0"/>
              <a:t>Salary -&gt; ID, Name, Department, Salary</a:t>
            </a:r>
          </a:p>
          <a:p>
            <a:endParaRPr lang="en-IN" dirty="0"/>
          </a:p>
        </p:txBody>
      </p:sp>
    </p:spTree>
    <p:extLst>
      <p:ext uri="{BB962C8B-B14F-4D97-AF65-F5344CB8AC3E}">
        <p14:creationId xmlns:p14="http://schemas.microsoft.com/office/powerpoint/2010/main" val="2927812051"/>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:Candidate Key:</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lstStyle/>
          <a:p>
            <a:pPr algn="just">
              <a:lnSpc>
                <a:spcPct val="100000"/>
              </a:lnSpc>
            </a:pPr>
            <a:r>
              <a:rPr lang="en-US" dirty="0"/>
              <a:t>Minimal super key is known as “Candidate Key”.</a:t>
            </a:r>
          </a:p>
          <a:p>
            <a:pPr algn="just">
              <a:lnSpc>
                <a:spcPct val="100000"/>
              </a:lnSpc>
            </a:pPr>
            <a:r>
              <a:rPr lang="en-US" dirty="0"/>
              <a:t>There may be one or more than one candidate keys possible for a relation.</a:t>
            </a:r>
          </a:p>
          <a:p>
            <a:pPr algn="just">
              <a:lnSpc>
                <a:spcPct val="100000"/>
              </a:lnSpc>
            </a:pPr>
            <a:r>
              <a:rPr lang="en-US" sz="2200" b="1" i="1" dirty="0">
                <a:solidFill>
                  <a:srgbClr val="002060"/>
                </a:solidFill>
              </a:rPr>
              <a:t>All the Candidate Keys are Super Key but All the Super Keys can not be Candidate Key.</a:t>
            </a:r>
          </a:p>
          <a:p>
            <a:endParaRPr lang="en-US" dirty="0"/>
          </a:p>
          <a:p>
            <a:endParaRPr lang="en-US" dirty="0"/>
          </a:p>
          <a:p>
            <a:endParaRPr lang="en-IN" dirty="0"/>
          </a:p>
        </p:txBody>
      </p:sp>
      <p:pic>
        <p:nvPicPr>
          <p:cNvPr id="5" name="Picture 4">
            <a:extLst>
              <a:ext uri="{FF2B5EF4-FFF2-40B4-BE49-F238E27FC236}">
                <a16:creationId xmlns:a16="http://schemas.microsoft.com/office/drawing/2014/main" id="{5ECA4C4F-7DAC-2F3F-7BC4-86AC13AC6174}"/>
              </a:ext>
            </a:extLst>
          </p:cNvPr>
          <p:cNvPicPr>
            <a:picLocks noChangeAspect="1"/>
          </p:cNvPicPr>
          <p:nvPr/>
        </p:nvPicPr>
        <p:blipFill>
          <a:blip r:embed="rId2"/>
          <a:stretch>
            <a:fillRect/>
          </a:stretch>
        </p:blipFill>
        <p:spPr>
          <a:xfrm>
            <a:off x="838200" y="3864746"/>
            <a:ext cx="3810330" cy="2725148"/>
          </a:xfrm>
          <a:prstGeom prst="rect">
            <a:avLst/>
          </a:prstGeom>
        </p:spPr>
      </p:pic>
      <p:sp>
        <p:nvSpPr>
          <p:cNvPr id="6" name="TextBox 5">
            <a:extLst>
              <a:ext uri="{FF2B5EF4-FFF2-40B4-BE49-F238E27FC236}">
                <a16:creationId xmlns:a16="http://schemas.microsoft.com/office/drawing/2014/main" id="{11C8302C-6784-A466-B0F5-4A2F0A91EEDC}"/>
              </a:ext>
            </a:extLst>
          </p:cNvPr>
          <p:cNvSpPr txBox="1"/>
          <p:nvPr/>
        </p:nvSpPr>
        <p:spPr>
          <a:xfrm>
            <a:off x="4958080" y="3829186"/>
            <a:ext cx="6395720" cy="1200329"/>
          </a:xfrm>
          <a:prstGeom prst="rect">
            <a:avLst/>
          </a:prstGeom>
          <a:noFill/>
        </p:spPr>
        <p:txBody>
          <a:bodyPr wrap="square" rtlCol="0">
            <a:spAutoFit/>
          </a:bodyPr>
          <a:lstStyle/>
          <a:p>
            <a:r>
              <a:rPr lang="en-US" dirty="0"/>
              <a:t>ID -&gt; ID, Name, Department, Salary</a:t>
            </a:r>
          </a:p>
          <a:p>
            <a:r>
              <a:rPr lang="en-US" dirty="0"/>
              <a:t>Department -&gt; ID, Name, Department, Salary</a:t>
            </a:r>
          </a:p>
          <a:p>
            <a:r>
              <a:rPr lang="en-US" dirty="0"/>
              <a:t>Salary -&gt; ID, Name, Department, Salary</a:t>
            </a:r>
          </a:p>
          <a:p>
            <a:endParaRPr lang="en-IN" dirty="0"/>
          </a:p>
        </p:txBody>
      </p:sp>
    </p:spTree>
    <p:extLst>
      <p:ext uri="{BB962C8B-B14F-4D97-AF65-F5344CB8AC3E}">
        <p14:creationId xmlns:p14="http://schemas.microsoft.com/office/powerpoint/2010/main" val="1063838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996</TotalTime>
  <Words>1814</Words>
  <Application>Microsoft Office PowerPoint</Application>
  <PresentationFormat>Widescreen</PresentationFormat>
  <Paragraphs>239</Paragraphs>
  <Slides>41</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41</vt:i4>
      </vt:variant>
    </vt:vector>
  </HeadingPairs>
  <TitlesOfParts>
    <vt:vector size="49" baseType="lpstr">
      <vt:lpstr>Arial</vt:lpstr>
      <vt:lpstr>Arial Narrow</vt:lpstr>
      <vt:lpstr>Calibri</vt:lpstr>
      <vt:lpstr>Calibri Light</vt:lpstr>
      <vt:lpstr>Cambria Math</vt:lpstr>
      <vt:lpstr>Times New Roman</vt:lpstr>
      <vt:lpstr>Office Theme</vt:lpstr>
      <vt:lpstr>PBrush</vt:lpstr>
      <vt:lpstr>PowerPoint Presentation</vt:lpstr>
      <vt:lpstr>Unit 5</vt:lpstr>
      <vt:lpstr>:Overview:</vt:lpstr>
      <vt:lpstr>What is Functional Dependency?</vt:lpstr>
      <vt:lpstr>What is Functional Dependency?</vt:lpstr>
      <vt:lpstr>:Trivial Functional Dependency: </vt:lpstr>
      <vt:lpstr>:Non Trivial Functional Dependency:</vt:lpstr>
      <vt:lpstr>:Super Key:</vt:lpstr>
      <vt:lpstr>:Candidate Key:</vt:lpstr>
      <vt:lpstr>:Primary Key:</vt:lpstr>
      <vt:lpstr>:Armstrong Rules:</vt:lpstr>
      <vt:lpstr>:Closure of Functional Dependency Set/Closure of Attributes:</vt:lpstr>
      <vt:lpstr>:Closure of Functional Dependency Set/Closure of Attributes:</vt:lpstr>
      <vt:lpstr>How to find super key using Closure of Attributes?</vt:lpstr>
      <vt:lpstr>PowerPoint Presentation</vt:lpstr>
      <vt:lpstr>PowerPoint Presentation</vt:lpstr>
      <vt:lpstr>PowerPoint Presentation</vt:lpstr>
      <vt:lpstr>PowerPoint Presentation</vt:lpstr>
      <vt:lpstr>PowerPoint Presentation</vt:lpstr>
      <vt:lpstr>PowerPoint Presentation</vt:lpstr>
      <vt:lpstr>:Functional Dependency Preserving Decomposition:</vt:lpstr>
      <vt:lpstr>:Lossless Join and Lossy Join Decomposition:</vt:lpstr>
      <vt:lpstr>PowerPoint Presentation</vt:lpstr>
      <vt:lpstr>PowerPoint Presentation</vt:lpstr>
      <vt:lpstr>PowerPoint Presentation</vt:lpstr>
      <vt:lpstr>:Database Anomalies:</vt:lpstr>
      <vt:lpstr>:Database Anomalies:</vt:lpstr>
      <vt:lpstr>:Insert Anomalies:</vt:lpstr>
      <vt:lpstr>:Delete Anomalies:</vt:lpstr>
      <vt:lpstr>:Update Anomalies:</vt:lpstr>
      <vt:lpstr>:Normalization:</vt:lpstr>
      <vt:lpstr>:1 NF:</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:Short Questions:</vt:lpstr>
      <vt:lpstr>:Short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dc:title>
  <dc:creator>Girrajsinh Puvar</dc:creator>
  <cp:lastModifiedBy>Girrajsinh Puvar</cp:lastModifiedBy>
  <cp:revision>154</cp:revision>
  <dcterms:created xsi:type="dcterms:W3CDTF">2023-05-26T14:21:08Z</dcterms:created>
  <dcterms:modified xsi:type="dcterms:W3CDTF">2024-05-04T12:12:11Z</dcterms:modified>
</cp:coreProperties>
</file>

<file path=docProps/thumbnail.jpeg>
</file>